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2" r:id="rId1"/>
  </p:sldMasterIdLst>
  <p:notesMasterIdLst>
    <p:notesMasterId r:id="rId72"/>
  </p:notesMasterIdLst>
  <p:handoutMasterIdLst>
    <p:handoutMasterId r:id="rId73"/>
  </p:handoutMasterIdLst>
  <p:sldIdLst>
    <p:sldId id="351" r:id="rId2"/>
    <p:sldId id="352" r:id="rId3"/>
    <p:sldId id="339" r:id="rId4"/>
    <p:sldId id="322" r:id="rId5"/>
    <p:sldId id="257" r:id="rId6"/>
    <p:sldId id="286" r:id="rId7"/>
    <p:sldId id="275" r:id="rId8"/>
    <p:sldId id="258" r:id="rId9"/>
    <p:sldId id="261" r:id="rId10"/>
    <p:sldId id="259" r:id="rId11"/>
    <p:sldId id="274" r:id="rId12"/>
    <p:sldId id="330" r:id="rId13"/>
    <p:sldId id="364" r:id="rId14"/>
    <p:sldId id="410" r:id="rId15"/>
    <p:sldId id="365" r:id="rId16"/>
    <p:sldId id="394" r:id="rId17"/>
    <p:sldId id="395" r:id="rId18"/>
    <p:sldId id="396" r:id="rId19"/>
    <p:sldId id="279" r:id="rId20"/>
    <p:sldId id="287" r:id="rId21"/>
    <p:sldId id="260" r:id="rId22"/>
    <p:sldId id="262" r:id="rId23"/>
    <p:sldId id="263" r:id="rId24"/>
    <p:sldId id="264" r:id="rId25"/>
    <p:sldId id="289" r:id="rId26"/>
    <p:sldId id="265" r:id="rId27"/>
    <p:sldId id="323" r:id="rId28"/>
    <p:sldId id="324" r:id="rId29"/>
    <p:sldId id="353" r:id="rId30"/>
    <p:sldId id="354" r:id="rId31"/>
    <p:sldId id="325" r:id="rId32"/>
    <p:sldId id="337" r:id="rId33"/>
    <p:sldId id="326" r:id="rId34"/>
    <p:sldId id="266" r:id="rId35"/>
    <p:sldId id="276" r:id="rId36"/>
    <p:sldId id="280" r:id="rId37"/>
    <p:sldId id="315" r:id="rId38"/>
    <p:sldId id="333" r:id="rId39"/>
    <p:sldId id="334" r:id="rId40"/>
    <p:sldId id="327" r:id="rId41"/>
    <p:sldId id="328" r:id="rId42"/>
    <p:sldId id="329" r:id="rId43"/>
    <p:sldId id="340" r:id="rId44"/>
    <p:sldId id="341" r:id="rId45"/>
    <p:sldId id="342" r:id="rId46"/>
    <p:sldId id="310" r:id="rId47"/>
    <p:sldId id="311" r:id="rId48"/>
    <p:sldId id="345" r:id="rId49"/>
    <p:sldId id="346" r:id="rId50"/>
    <p:sldId id="338" r:id="rId51"/>
    <p:sldId id="320" r:id="rId52"/>
    <p:sldId id="313" r:id="rId53"/>
    <p:sldId id="314" r:id="rId54"/>
    <p:sldId id="413" r:id="rId55"/>
    <p:sldId id="304" r:id="rId56"/>
    <p:sldId id="305" r:id="rId57"/>
    <p:sldId id="318" r:id="rId58"/>
    <p:sldId id="411" r:id="rId59"/>
    <p:sldId id="317" r:id="rId60"/>
    <p:sldId id="412" r:id="rId61"/>
    <p:sldId id="358" r:id="rId62"/>
    <p:sldId id="347" r:id="rId63"/>
    <p:sldId id="348" r:id="rId64"/>
    <p:sldId id="359" r:id="rId65"/>
    <p:sldId id="292" r:id="rId66"/>
    <p:sldId id="293" r:id="rId67"/>
    <p:sldId id="349" r:id="rId68"/>
    <p:sldId id="291" r:id="rId69"/>
    <p:sldId id="321" r:id="rId70"/>
    <p:sldId id="350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2800" b="1" kern="1200" baseline="300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9B7"/>
    <a:srgbClr val="DADACC"/>
    <a:srgbClr val="FF00FF"/>
    <a:srgbClr val="FF9933"/>
    <a:srgbClr val="FFCCFF"/>
    <a:srgbClr val="008000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89577" autoAdjust="0"/>
  </p:normalViewPr>
  <p:slideViewPr>
    <p:cSldViewPr>
      <p:cViewPr varScale="1">
        <p:scale>
          <a:sx n="71" d="100"/>
          <a:sy n="71" d="100"/>
        </p:scale>
        <p:origin x="329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baseline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baseline="0">
                <a:ea typeface="宋体" pitchFamily="2" charset="-122"/>
              </a:defRPr>
            </a:lvl1pPr>
          </a:lstStyle>
          <a:p>
            <a:pPr>
              <a:defRPr/>
            </a:pPr>
            <a:fld id="{65A27A89-1652-4D8A-8F2B-32C206D2AA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276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E4A14-533B-4F1A-8107-453506CBBFE2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F3375-BBEB-4D15-AD22-FE0D7CE2A4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1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注：在某些随机现象中，每次试验的结果不能只用一个数来描述，而要同时用几个数来描述，而且还要考虑顺序。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F3375-BBEB-4D15-AD22-FE0D7CE2A4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3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sz="1200" b="1" dirty="0">
                <a:latin typeface="Times New Roman" pitchFamily="18" charset="0"/>
                <a:cs typeface="Times New Roman" pitchFamily="18" charset="0"/>
              </a:rPr>
              <a:t>Monte Carlo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方法是</a:t>
            </a:r>
            <a:r>
              <a:rPr lang="zh-CN" altLang="en-US" sz="12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计算机模拟的基础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，它的名字来源于世界著名的</a:t>
            </a: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赌城</a:t>
            </a:r>
            <a:r>
              <a:rPr lang="en-US" altLang="zh-CN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摩纳哥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12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蒙特卡洛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， 其历史起源于 </a:t>
            </a:r>
            <a:r>
              <a:rPr lang="en-US" altLang="zh-CN" sz="1200" b="1" dirty="0">
                <a:latin typeface="Times New Roman" pitchFamily="18" charset="0"/>
                <a:cs typeface="Times New Roman" pitchFamily="18" charset="0"/>
              </a:rPr>
              <a:t>1777 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年法国科学家</a:t>
            </a:r>
            <a:r>
              <a:rPr lang="zh-CN" altLang="en-US" sz="12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蒲丰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提出的一种计算圆周</a:t>
            </a:r>
            <a:r>
              <a:rPr lang="en-US" altLang="zh-CN" sz="1200" b="1" dirty="0">
                <a:latin typeface="Times New Roman" pitchFamily="18" charset="0"/>
                <a:cs typeface="Times New Roman" pitchFamily="18" charset="0"/>
              </a:rPr>
              <a:t>π 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的方法</a:t>
            </a:r>
            <a:r>
              <a:rPr lang="en-US" altLang="zh-CN" sz="1200" b="1" dirty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12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随机投针法，即著名的蒲丰投针问题</a:t>
            </a:r>
            <a:r>
              <a:rPr lang="zh-CN" altLang="en-US" sz="12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3375-BBEB-4D15-AD22-FE0D7CE2A41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998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17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5425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852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11978028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854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313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3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flipH="1">
            <a:off x="6821488" y="6357938"/>
            <a:ext cx="531812" cy="404812"/>
          </a:xfrm>
          <a:prstGeom prst="actionButtonForwardNext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" name="AutoShape 14">
            <a:hlinkClick r:id="" action="ppaction://hlinkshowjump?jump=la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974013" y="6357938"/>
            <a:ext cx="531812" cy="404812"/>
          </a:xfrm>
          <a:prstGeom prst="actionButtonBeginning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6" name="AutoShape 15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6227763" y="6357938"/>
            <a:ext cx="531812" cy="404812"/>
          </a:xfrm>
          <a:prstGeom prst="actionButtonEnd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7" name="AutoShape 16">
            <a:hlinkClick r:id="" action="ppaction://hlinkshowjump?jump=endshow" highlightClick="1"/>
          </p:cNvPr>
          <p:cNvSpPr>
            <a:spLocks noChangeArrowheads="1"/>
          </p:cNvSpPr>
          <p:nvPr userDrawn="1"/>
        </p:nvSpPr>
        <p:spPr bwMode="auto">
          <a:xfrm flipH="1">
            <a:off x="8550275" y="6357938"/>
            <a:ext cx="531813" cy="404812"/>
          </a:xfrm>
          <a:prstGeom prst="actionButtonReturn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8" name="AutoShape 1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397750" y="6357938"/>
            <a:ext cx="531813" cy="404812"/>
          </a:xfrm>
          <a:prstGeom prst="actionButtonBackPrevious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9" name="AutoShape 25"/>
          <p:cNvSpPr>
            <a:spLocks noChangeArrowheads="1"/>
          </p:cNvSpPr>
          <p:nvPr userDrawn="1"/>
        </p:nvSpPr>
        <p:spPr bwMode="auto">
          <a:xfrm>
            <a:off x="0" y="620713"/>
            <a:ext cx="9144000" cy="6308725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10" name="Text Box 29"/>
          <p:cNvSpPr txBox="1">
            <a:spLocks noChangeArrowheads="1"/>
          </p:cNvSpPr>
          <p:nvPr userDrawn="1"/>
        </p:nvSpPr>
        <p:spPr bwMode="auto">
          <a:xfrm>
            <a:off x="7883525" y="920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bg1"/>
                </a:solidFill>
                <a:latin typeface="Times New Roman" pitchFamily="18" charset="0"/>
              </a:rPr>
              <a:t>—</a:t>
            </a:r>
            <a:r>
              <a:rPr lang="zh-CN" altLang="en-US" sz="2400" i="1">
                <a:solidFill>
                  <a:schemeClr val="bg1"/>
                </a:solidFill>
                <a:latin typeface="Times New Roman" pitchFamily="18" charset="0"/>
              </a:rPr>
              <a:t>序言</a:t>
            </a:r>
          </a:p>
        </p:txBody>
      </p:sp>
      <p:sp>
        <p:nvSpPr>
          <p:cNvPr id="11" name="矩形 29"/>
          <p:cNvSpPr>
            <a:spLocks noChangeArrowheads="1"/>
          </p:cNvSpPr>
          <p:nvPr userDrawn="1"/>
        </p:nvSpPr>
        <p:spPr bwMode="auto">
          <a:xfrm>
            <a:off x="0" y="0"/>
            <a:ext cx="9144000" cy="642938"/>
          </a:xfrm>
          <a:prstGeom prst="rect">
            <a:avLst/>
          </a:prstGeom>
          <a:solidFill>
            <a:srgbClr val="6666FF">
              <a:alpha val="9294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Picture 24" descr="http://a1.att.hudong.com/80/02/013000004360131247100275465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WordArt 30"/>
          <p:cNvSpPr>
            <a:spLocks noChangeArrowheads="1" noChangeShapeType="1" noTextEdit="1"/>
          </p:cNvSpPr>
          <p:nvPr userDrawn="1"/>
        </p:nvSpPr>
        <p:spPr bwMode="auto">
          <a:xfrm>
            <a:off x="2236788" y="155575"/>
            <a:ext cx="3589337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i="1" kern="10" dirty="0"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宋体"/>
                <a:ea typeface="宋体"/>
              </a:rPr>
              <a:t>第一章概率论的基本概念</a:t>
            </a:r>
          </a:p>
        </p:txBody>
      </p:sp>
      <p:sp>
        <p:nvSpPr>
          <p:cNvPr id="14" name="Text Box 31" descr="水滴"/>
          <p:cNvSpPr txBox="1">
            <a:spLocks noChangeArrowheads="1"/>
          </p:cNvSpPr>
          <p:nvPr userDrawn="1"/>
        </p:nvSpPr>
        <p:spPr bwMode="auto">
          <a:xfrm>
            <a:off x="5764213" y="115888"/>
            <a:ext cx="194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2400" baseline="0" dirty="0">
                <a:solidFill>
                  <a:srgbClr val="FFFFFF"/>
                </a:solidFill>
                <a:latin typeface="Arial" charset="0"/>
              </a:rPr>
              <a:t>—</a:t>
            </a:r>
            <a:r>
              <a:rPr kumimoji="0" lang="zh-CN" altLang="en-US" sz="2400" i="1" baseline="0" dirty="0">
                <a:solidFill>
                  <a:srgbClr val="FFFFFF"/>
                </a:solidFill>
                <a:latin typeface="Arial" charset="0"/>
              </a:rPr>
              <a:t>条件概率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13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120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77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40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rgbClr val="F2F2F2">
            <a:alpha val="2313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3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flipH="1">
            <a:off x="6821488" y="6357938"/>
            <a:ext cx="531812" cy="404812"/>
          </a:xfrm>
          <a:prstGeom prst="actionButtonForwardNext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3" name="AutoShape 14">
            <a:hlinkClick r:id="" action="ppaction://hlinkshowjump?jump=la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974013" y="6357938"/>
            <a:ext cx="531812" cy="404812"/>
          </a:xfrm>
          <a:prstGeom prst="actionButtonBeginning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" name="AutoShape 15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6227763" y="6357938"/>
            <a:ext cx="531812" cy="404812"/>
          </a:xfrm>
          <a:prstGeom prst="actionButtonEnd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" name="AutoShape 16">
            <a:hlinkClick r:id="" action="ppaction://hlinkshowjump?jump=endshow" highlightClick="1"/>
          </p:cNvPr>
          <p:cNvSpPr>
            <a:spLocks noChangeArrowheads="1"/>
          </p:cNvSpPr>
          <p:nvPr userDrawn="1"/>
        </p:nvSpPr>
        <p:spPr bwMode="auto">
          <a:xfrm flipH="1">
            <a:off x="8550275" y="6357938"/>
            <a:ext cx="531813" cy="404812"/>
          </a:xfrm>
          <a:prstGeom prst="actionButtonReturn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6" name="AutoShape 1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397750" y="6357938"/>
            <a:ext cx="531813" cy="404812"/>
          </a:xfrm>
          <a:prstGeom prst="actionButtonBackPrevious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7" name="AutoShape 25"/>
          <p:cNvSpPr>
            <a:spLocks noChangeArrowheads="1"/>
          </p:cNvSpPr>
          <p:nvPr userDrawn="1"/>
        </p:nvSpPr>
        <p:spPr bwMode="auto">
          <a:xfrm>
            <a:off x="0" y="620713"/>
            <a:ext cx="9144000" cy="6308725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 userDrawn="1"/>
        </p:nvSpPr>
        <p:spPr bwMode="auto">
          <a:xfrm>
            <a:off x="7883525" y="920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bg1"/>
                </a:solidFill>
                <a:latin typeface="Times New Roman" pitchFamily="18" charset="0"/>
              </a:rPr>
              <a:t>—</a:t>
            </a:r>
            <a:r>
              <a:rPr lang="zh-CN" altLang="en-US" sz="2400" i="1">
                <a:solidFill>
                  <a:schemeClr val="bg1"/>
                </a:solidFill>
                <a:latin typeface="Times New Roman" pitchFamily="18" charset="0"/>
              </a:rPr>
              <a:t>序言</a:t>
            </a:r>
          </a:p>
        </p:txBody>
      </p:sp>
      <p:sp>
        <p:nvSpPr>
          <p:cNvPr id="9" name="矩形 29"/>
          <p:cNvSpPr>
            <a:spLocks noChangeArrowheads="1"/>
          </p:cNvSpPr>
          <p:nvPr userDrawn="1"/>
        </p:nvSpPr>
        <p:spPr bwMode="auto">
          <a:xfrm>
            <a:off x="0" y="0"/>
            <a:ext cx="9144000" cy="642938"/>
          </a:xfrm>
          <a:prstGeom prst="rect">
            <a:avLst/>
          </a:prstGeom>
          <a:solidFill>
            <a:srgbClr val="6666FF">
              <a:alpha val="9294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" name="Picture 24" descr="http://a1.att.hudong.com/80/02/013000004360131247100275465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WordArt 30"/>
          <p:cNvSpPr>
            <a:spLocks noChangeArrowheads="1" noChangeShapeType="1" noTextEdit="1"/>
          </p:cNvSpPr>
          <p:nvPr userDrawn="1"/>
        </p:nvSpPr>
        <p:spPr bwMode="auto">
          <a:xfrm>
            <a:off x="1835150" y="155575"/>
            <a:ext cx="3589338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i="1" kern="10"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宋体"/>
                <a:ea typeface="宋体"/>
              </a:rPr>
              <a:t>第二章随机变量的分布</a:t>
            </a:r>
          </a:p>
        </p:txBody>
      </p:sp>
      <p:sp>
        <p:nvSpPr>
          <p:cNvPr id="12" name="Text Box 31" descr="水滴"/>
          <p:cNvSpPr txBox="1">
            <a:spLocks noChangeArrowheads="1"/>
          </p:cNvSpPr>
          <p:nvPr userDrawn="1"/>
        </p:nvSpPr>
        <p:spPr bwMode="auto">
          <a:xfrm>
            <a:off x="5364163" y="115888"/>
            <a:ext cx="3384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-25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2400" baseline="0" dirty="0">
                <a:solidFill>
                  <a:srgbClr val="FFFFFF"/>
                </a:solidFill>
                <a:latin typeface="Arial" charset="0"/>
              </a:rPr>
              <a:t>—</a:t>
            </a:r>
            <a:r>
              <a:rPr kumimoji="0" lang="zh-CN" altLang="en-US" sz="2200" baseline="0" dirty="0">
                <a:solidFill>
                  <a:srgbClr val="FFFFFF"/>
                </a:solidFill>
                <a:latin typeface="Arial" charset="0"/>
              </a:rPr>
              <a:t>连续型随机变量</a:t>
            </a:r>
            <a:endParaRPr kumimoji="0" lang="zh-CN" altLang="en-US" sz="2200" i="1" baseline="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Text Box 27"/>
          <p:cNvSpPr txBox="1">
            <a:spLocks noChangeArrowheads="1"/>
          </p:cNvSpPr>
          <p:nvPr userDrawn="1"/>
        </p:nvSpPr>
        <p:spPr bwMode="auto">
          <a:xfrm>
            <a:off x="215900" y="6443663"/>
            <a:ext cx="233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2B54146-4619-47EC-91FA-7CD34D0E5EA1}" type="slidenum">
              <a:rPr lang="en-US" altLang="zh-CN" sz="1800">
                <a:latin typeface="Times New Roman" pitchFamily="18" charset="0"/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r>
              <a:rPr lang="zh-CN" altLang="en-US" sz="1800" dirty="0">
                <a:latin typeface="Times New Roman" pitchFamily="18" charset="0"/>
              </a:rPr>
              <a:t>页 教师：彭江艳</a:t>
            </a:r>
          </a:p>
        </p:txBody>
      </p:sp>
    </p:spTree>
    <p:extLst>
      <p:ext uri="{BB962C8B-B14F-4D97-AF65-F5344CB8AC3E}">
        <p14:creationId xmlns:p14="http://schemas.microsoft.com/office/powerpoint/2010/main" val="118333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57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488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13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flipH="1">
            <a:off x="6821488" y="6357938"/>
            <a:ext cx="531812" cy="404812"/>
          </a:xfrm>
          <a:prstGeom prst="actionButtonForwardNext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7" name="AutoShape 14">
            <a:hlinkClick r:id="" action="ppaction://hlinkshowjump?jump=la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974013" y="6357938"/>
            <a:ext cx="531812" cy="404812"/>
          </a:xfrm>
          <a:prstGeom prst="actionButtonBeginning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8" name="AutoShape 15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 flipH="1">
            <a:off x="6227763" y="6357938"/>
            <a:ext cx="531812" cy="404812"/>
          </a:xfrm>
          <a:prstGeom prst="actionButtonEnd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9" name="AutoShape 16">
            <a:hlinkClick r:id="" action="ppaction://hlinkshowjump?jump=endshow" highlightClick="1"/>
          </p:cNvPr>
          <p:cNvSpPr>
            <a:spLocks noChangeArrowheads="1"/>
          </p:cNvSpPr>
          <p:nvPr userDrawn="1"/>
        </p:nvSpPr>
        <p:spPr bwMode="auto">
          <a:xfrm flipH="1">
            <a:off x="8550275" y="6357938"/>
            <a:ext cx="531813" cy="404812"/>
          </a:xfrm>
          <a:prstGeom prst="actionButtonReturn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0" name="AutoShape 1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flipH="1">
            <a:off x="7397750" y="6357938"/>
            <a:ext cx="531813" cy="404812"/>
          </a:xfrm>
          <a:prstGeom prst="actionButtonBackPrevious">
            <a:avLst/>
          </a:prstGeom>
          <a:solidFill>
            <a:srgbClr val="66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7" name="AutoShape 25"/>
          <p:cNvSpPr>
            <a:spLocks noChangeArrowheads="1"/>
          </p:cNvSpPr>
          <p:nvPr userDrawn="1"/>
        </p:nvSpPr>
        <p:spPr bwMode="auto">
          <a:xfrm>
            <a:off x="-27271" y="615950"/>
            <a:ext cx="9144000" cy="6308725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1032" name="Text Box 27"/>
          <p:cNvSpPr txBox="1">
            <a:spLocks noChangeArrowheads="1"/>
          </p:cNvSpPr>
          <p:nvPr userDrawn="1"/>
        </p:nvSpPr>
        <p:spPr bwMode="auto">
          <a:xfrm>
            <a:off x="215900" y="6443663"/>
            <a:ext cx="233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835F640E-2EA2-49D3-8AC9-10B82C392478}" type="slidenum">
              <a:rPr lang="en-US" altLang="zh-CN" sz="1800">
                <a:latin typeface="Times New Roman" pitchFamily="18" charset="0"/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r>
              <a:rPr lang="zh-CN" altLang="en-US" sz="1800" dirty="0">
                <a:latin typeface="Times New Roman" pitchFamily="18" charset="0"/>
              </a:rPr>
              <a:t>页 教师：彭江艳</a:t>
            </a:r>
          </a:p>
        </p:txBody>
      </p:sp>
      <p:sp>
        <p:nvSpPr>
          <p:cNvPr id="1034" name="矩形 19"/>
          <p:cNvSpPr>
            <a:spLocks noChangeArrowheads="1"/>
          </p:cNvSpPr>
          <p:nvPr userDrawn="1"/>
        </p:nvSpPr>
        <p:spPr bwMode="auto">
          <a:xfrm>
            <a:off x="0" y="-26988"/>
            <a:ext cx="9144000" cy="642938"/>
          </a:xfrm>
          <a:prstGeom prst="rect">
            <a:avLst/>
          </a:prstGeom>
          <a:solidFill>
            <a:srgbClr val="6666FF">
              <a:alpha val="9294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35" name="Picture 24" descr="http://a1.att.hudong.com/80/02/01300000436013124710027546502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WordArt 18"/>
          <p:cNvSpPr>
            <a:spLocks noChangeArrowheads="1" noChangeShapeType="1" noTextEdit="1"/>
          </p:cNvSpPr>
          <p:nvPr userDrawn="1"/>
        </p:nvSpPr>
        <p:spPr bwMode="auto">
          <a:xfrm>
            <a:off x="1692275" y="188913"/>
            <a:ext cx="3090863" cy="360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i="1" kern="10" dirty="0"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宋体"/>
                <a:ea typeface="宋体"/>
              </a:rPr>
              <a:t>第三章 多维随机变量</a:t>
            </a:r>
          </a:p>
        </p:txBody>
      </p:sp>
      <p:sp>
        <p:nvSpPr>
          <p:cNvPr id="15" name="Text Box 20" descr="水滴"/>
          <p:cNvSpPr txBox="1">
            <a:spLocks noChangeArrowheads="1"/>
          </p:cNvSpPr>
          <p:nvPr userDrawn="1"/>
        </p:nvSpPr>
        <p:spPr bwMode="auto">
          <a:xfrm>
            <a:off x="4751388" y="152400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2000" baseline="0">
                <a:solidFill>
                  <a:schemeClr val="bg1"/>
                </a:solidFill>
                <a:latin typeface="Arial" charset="0"/>
                <a:ea typeface="宋体" pitchFamily="2" charset="-122"/>
              </a:rPr>
              <a:t>—</a:t>
            </a:r>
            <a:r>
              <a:rPr kumimoji="0" lang="zh-CN" altLang="en-US" sz="2000" i="1" baseline="0">
                <a:solidFill>
                  <a:schemeClr val="bg1"/>
                </a:solidFill>
                <a:latin typeface="Arial" charset="0"/>
                <a:ea typeface="宋体" pitchFamily="2" charset="-122"/>
              </a:rPr>
              <a:t>二维随机变量及其分布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263996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../../&#20363;&#39064;/ex3/ex3_1.ppt#-1,1,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28.bin"/><Relationship Id="rId3" Type="http://schemas.openxmlformats.org/officeDocument/2006/relationships/image" Target="../media/image28.wmf"/><Relationship Id="rId21" Type="http://schemas.openxmlformats.org/officeDocument/2006/relationships/image" Target="../media/image37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5.wmf"/><Relationship Id="rId2" Type="http://schemas.openxmlformats.org/officeDocument/2006/relationships/oleObject" Target="../embeddings/oleObject20.bin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2.wmf"/><Relationship Id="rId18" Type="http://schemas.openxmlformats.org/officeDocument/2006/relationships/oleObject" Target="../embeddings/oleObject39.bin"/><Relationship Id="rId3" Type="http://schemas.openxmlformats.org/officeDocument/2006/relationships/image" Target="../media/image39.wmf"/><Relationship Id="rId21" Type="http://schemas.openxmlformats.org/officeDocument/2006/relationships/image" Target="../media/image46.wmf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4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0.wmf"/><Relationship Id="rId5" Type="http://schemas.openxmlformats.org/officeDocument/2006/relationships/image" Target="../media/image40.wmf"/><Relationship Id="rId15" Type="http://schemas.openxmlformats.org/officeDocument/2006/relationships/image" Target="../media/image43.wmf"/><Relationship Id="rId23" Type="http://schemas.openxmlformats.org/officeDocument/2006/relationships/image" Target="../media/image47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45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../../&#20363;&#39064;/ex2/ex2_3.ppt#-1,1,23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7.bin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hyperlink" Target="../../&#20363;&#39064;/ex2/ex2_3.ppt#-1,1,19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57.bin"/><Relationship Id="rId3" Type="http://schemas.openxmlformats.org/officeDocument/2006/relationships/image" Target="../media/image57.wmf"/><Relationship Id="rId21" Type="http://schemas.openxmlformats.org/officeDocument/2006/relationships/image" Target="../media/image65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63.wmf"/><Relationship Id="rId2" Type="http://schemas.openxmlformats.org/officeDocument/2006/relationships/oleObject" Target="../embeddings/oleObject49.bin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55.bin"/><Relationship Id="rId22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70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7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71.wmf"/><Relationship Id="rId5" Type="http://schemas.openxmlformats.org/officeDocument/2006/relationships/image" Target="../media/image69.wmf"/><Relationship Id="rId15" Type="http://schemas.openxmlformats.org/officeDocument/2006/relationships/image" Target="../media/image73.wmf"/><Relationship Id="rId10" Type="http://schemas.openxmlformats.org/officeDocument/2006/relationships/oleObject" Target="../embeddings/oleObject66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6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&#20363;&#39064;/ex3/ex3_1.ppt#-1,1,1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45.wmf"/><Relationship Id="rId3" Type="http://schemas.openxmlformats.org/officeDocument/2006/relationships/image" Target="../media/image76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47.wmf"/><Relationship Id="rId2" Type="http://schemas.openxmlformats.org/officeDocument/2006/relationships/oleObject" Target="../embeddings/oleObject73.bin"/><Relationship Id="rId16" Type="http://schemas.openxmlformats.org/officeDocument/2006/relationships/oleObject" Target="../embeddings/oleObject8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78.wmf"/><Relationship Id="rId5" Type="http://schemas.openxmlformats.org/officeDocument/2006/relationships/image" Target="../media/image39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79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67.wmf"/><Relationship Id="rId3" Type="http://schemas.openxmlformats.org/officeDocument/2006/relationships/image" Target="../media/image66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86.bin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87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wmf"/><Relationship Id="rId18" Type="http://schemas.openxmlformats.org/officeDocument/2006/relationships/oleObject" Target="../embeddings/oleObject100.bin"/><Relationship Id="rId26" Type="http://schemas.openxmlformats.org/officeDocument/2006/relationships/oleObject" Target="../embeddings/oleObject105.bin"/><Relationship Id="rId21" Type="http://schemas.openxmlformats.org/officeDocument/2006/relationships/oleObject" Target="../embeddings/oleObject102.bin"/><Relationship Id="rId34" Type="http://schemas.openxmlformats.org/officeDocument/2006/relationships/image" Target="../media/image102.wmf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96.wmf"/><Relationship Id="rId25" Type="http://schemas.openxmlformats.org/officeDocument/2006/relationships/image" Target="../media/image99.wmf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104.wmf"/><Relationship Id="rId2" Type="http://schemas.openxmlformats.org/officeDocument/2006/relationships/oleObject" Target="../embeddings/oleObject92.bin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1.bin"/><Relationship Id="rId29" Type="http://schemas.openxmlformats.org/officeDocument/2006/relationships/oleObject" Target="../embeddings/oleObject10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93.wmf"/><Relationship Id="rId24" Type="http://schemas.openxmlformats.org/officeDocument/2006/relationships/oleObject" Target="../embeddings/oleObject104.bin"/><Relationship Id="rId32" Type="http://schemas.openxmlformats.org/officeDocument/2006/relationships/image" Target="../media/image101.wmf"/><Relationship Id="rId37" Type="http://schemas.openxmlformats.org/officeDocument/2006/relationships/oleObject" Target="../embeddings/oleObject112.bin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23" Type="http://schemas.openxmlformats.org/officeDocument/2006/relationships/image" Target="../media/image98.wmf"/><Relationship Id="rId28" Type="http://schemas.openxmlformats.org/officeDocument/2006/relationships/oleObject" Target="../embeddings/oleObject106.bin"/><Relationship Id="rId36" Type="http://schemas.openxmlformats.org/officeDocument/2006/relationships/image" Target="../media/image103.wmf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97.wmf"/><Relationship Id="rId31" Type="http://schemas.openxmlformats.org/officeDocument/2006/relationships/oleObject" Target="../embeddings/oleObject109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98.bin"/><Relationship Id="rId22" Type="http://schemas.openxmlformats.org/officeDocument/2006/relationships/oleObject" Target="../embeddings/oleObject103.bin"/><Relationship Id="rId27" Type="http://schemas.openxmlformats.org/officeDocument/2006/relationships/image" Target="../media/image100.wmf"/><Relationship Id="rId30" Type="http://schemas.openxmlformats.org/officeDocument/2006/relationships/oleObject" Target="../embeddings/oleObject108.bin"/><Relationship Id="rId35" Type="http://schemas.openxmlformats.org/officeDocument/2006/relationships/oleObject" Target="../embeddings/oleObject111.bin"/><Relationship Id="rId8" Type="http://schemas.openxmlformats.org/officeDocument/2006/relationships/oleObject" Target="../embeddings/oleObject95.bin"/><Relationship Id="rId3" Type="http://schemas.openxmlformats.org/officeDocument/2006/relationships/image" Target="../media/image89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wmf"/><Relationship Id="rId18" Type="http://schemas.openxmlformats.org/officeDocument/2006/relationships/oleObject" Target="../embeddings/oleObject121.bin"/><Relationship Id="rId26" Type="http://schemas.openxmlformats.org/officeDocument/2006/relationships/oleObject" Target="../embeddings/oleObject126.bin"/><Relationship Id="rId39" Type="http://schemas.openxmlformats.org/officeDocument/2006/relationships/oleObject" Target="../embeddings/oleObject134.bin"/><Relationship Id="rId21" Type="http://schemas.openxmlformats.org/officeDocument/2006/relationships/oleObject" Target="../embeddings/oleObject123.bin"/><Relationship Id="rId34" Type="http://schemas.openxmlformats.org/officeDocument/2006/relationships/image" Target="../media/image105.wmf"/><Relationship Id="rId42" Type="http://schemas.openxmlformats.org/officeDocument/2006/relationships/image" Target="../media/image109.wmf"/><Relationship Id="rId47" Type="http://schemas.openxmlformats.org/officeDocument/2006/relationships/oleObject" Target="../embeddings/oleObject138.bin"/><Relationship Id="rId50" Type="http://schemas.openxmlformats.org/officeDocument/2006/relationships/image" Target="../media/image113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113.bin"/><Relationship Id="rId16" Type="http://schemas.openxmlformats.org/officeDocument/2006/relationships/oleObject" Target="../embeddings/oleObject120.bin"/><Relationship Id="rId29" Type="http://schemas.openxmlformats.org/officeDocument/2006/relationships/oleObject" Target="../embeddings/oleObject128.bin"/><Relationship Id="rId11" Type="http://schemas.openxmlformats.org/officeDocument/2006/relationships/image" Target="../media/image93.wmf"/><Relationship Id="rId24" Type="http://schemas.openxmlformats.org/officeDocument/2006/relationships/oleObject" Target="../embeddings/oleObject125.bin"/><Relationship Id="rId32" Type="http://schemas.openxmlformats.org/officeDocument/2006/relationships/image" Target="../media/image101.wmf"/><Relationship Id="rId37" Type="http://schemas.openxmlformats.org/officeDocument/2006/relationships/oleObject" Target="../embeddings/oleObject133.bin"/><Relationship Id="rId40" Type="http://schemas.openxmlformats.org/officeDocument/2006/relationships/image" Target="../media/image108.wmf"/><Relationship Id="rId45" Type="http://schemas.openxmlformats.org/officeDocument/2006/relationships/oleObject" Target="../embeddings/oleObject137.bin"/><Relationship Id="rId53" Type="http://schemas.openxmlformats.org/officeDocument/2006/relationships/oleObject" Target="../embeddings/oleObject141.bin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97.wmf"/><Relationship Id="rId31" Type="http://schemas.openxmlformats.org/officeDocument/2006/relationships/oleObject" Target="../embeddings/oleObject130.bin"/><Relationship Id="rId44" Type="http://schemas.openxmlformats.org/officeDocument/2006/relationships/image" Target="../media/image110.wmf"/><Relationship Id="rId52" Type="http://schemas.openxmlformats.org/officeDocument/2006/relationships/image" Target="../media/image114.w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119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100.wmf"/><Relationship Id="rId30" Type="http://schemas.openxmlformats.org/officeDocument/2006/relationships/oleObject" Target="../embeddings/oleObject129.bin"/><Relationship Id="rId35" Type="http://schemas.openxmlformats.org/officeDocument/2006/relationships/oleObject" Target="../embeddings/oleObject132.bin"/><Relationship Id="rId43" Type="http://schemas.openxmlformats.org/officeDocument/2006/relationships/oleObject" Target="../embeddings/oleObject136.bin"/><Relationship Id="rId48" Type="http://schemas.openxmlformats.org/officeDocument/2006/relationships/image" Target="../media/image112.wmf"/><Relationship Id="rId8" Type="http://schemas.openxmlformats.org/officeDocument/2006/relationships/oleObject" Target="../embeddings/oleObject116.bin"/><Relationship Id="rId51" Type="http://schemas.openxmlformats.org/officeDocument/2006/relationships/oleObject" Target="../embeddings/oleObject140.bin"/><Relationship Id="rId3" Type="http://schemas.openxmlformats.org/officeDocument/2006/relationships/image" Target="../media/image89.wmf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96.wmf"/><Relationship Id="rId25" Type="http://schemas.openxmlformats.org/officeDocument/2006/relationships/image" Target="../media/image99.wmf"/><Relationship Id="rId33" Type="http://schemas.openxmlformats.org/officeDocument/2006/relationships/oleObject" Target="../embeddings/oleObject131.bin"/><Relationship Id="rId38" Type="http://schemas.openxmlformats.org/officeDocument/2006/relationships/image" Target="../media/image107.wmf"/><Relationship Id="rId46" Type="http://schemas.openxmlformats.org/officeDocument/2006/relationships/image" Target="../media/image111.wmf"/><Relationship Id="rId20" Type="http://schemas.openxmlformats.org/officeDocument/2006/relationships/oleObject" Target="../embeddings/oleObject122.bin"/><Relationship Id="rId41" Type="http://schemas.openxmlformats.org/officeDocument/2006/relationships/oleObject" Target="../embeddings/oleObject135.bin"/><Relationship Id="rId54" Type="http://schemas.openxmlformats.org/officeDocument/2006/relationships/image" Target="../media/image27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5.bin"/><Relationship Id="rId15" Type="http://schemas.openxmlformats.org/officeDocument/2006/relationships/image" Target="../media/image95.wmf"/><Relationship Id="rId23" Type="http://schemas.openxmlformats.org/officeDocument/2006/relationships/image" Target="../media/image98.wmf"/><Relationship Id="rId28" Type="http://schemas.openxmlformats.org/officeDocument/2006/relationships/oleObject" Target="../embeddings/oleObject127.bin"/><Relationship Id="rId36" Type="http://schemas.openxmlformats.org/officeDocument/2006/relationships/image" Target="../media/image106.wmf"/><Relationship Id="rId49" Type="http://schemas.openxmlformats.org/officeDocument/2006/relationships/oleObject" Target="../embeddings/oleObject13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13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147.bin"/><Relationship Id="rId17" Type="http://schemas.openxmlformats.org/officeDocument/2006/relationships/image" Target="../media/image122.wmf"/><Relationship Id="rId2" Type="http://schemas.openxmlformats.org/officeDocument/2006/relationships/oleObject" Target="../embeddings/oleObject142.bin"/><Relationship Id="rId16" Type="http://schemas.openxmlformats.org/officeDocument/2006/relationships/oleObject" Target="../embeddings/oleObject14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5" Type="http://schemas.openxmlformats.org/officeDocument/2006/relationships/image" Target="../media/image121.w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118.wmf"/><Relationship Id="rId14" Type="http://schemas.openxmlformats.org/officeDocument/2006/relationships/oleObject" Target="../embeddings/oleObject14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27.wmf"/><Relationship Id="rId18" Type="http://schemas.openxmlformats.org/officeDocument/2006/relationships/oleObject" Target="../embeddings/oleObject159.bin"/><Relationship Id="rId3" Type="http://schemas.openxmlformats.org/officeDocument/2006/relationships/image" Target="../media/image123.wmf"/><Relationship Id="rId21" Type="http://schemas.openxmlformats.org/officeDocument/2006/relationships/image" Target="../media/image131.wmf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29.wmf"/><Relationship Id="rId2" Type="http://schemas.openxmlformats.org/officeDocument/2006/relationships/oleObject" Target="../embeddings/oleObject150.bin"/><Relationship Id="rId16" Type="http://schemas.openxmlformats.org/officeDocument/2006/relationships/oleObject" Target="../embeddings/oleObject158.bin"/><Relationship Id="rId20" Type="http://schemas.openxmlformats.org/officeDocument/2006/relationships/oleObject" Target="../embeddings/oleObject16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26.wmf"/><Relationship Id="rId5" Type="http://schemas.openxmlformats.org/officeDocument/2006/relationships/image" Target="../media/image124.wmf"/><Relationship Id="rId15" Type="http://schemas.openxmlformats.org/officeDocument/2006/relationships/image" Target="../media/image128.wmf"/><Relationship Id="rId23" Type="http://schemas.openxmlformats.org/officeDocument/2006/relationships/image" Target="../media/image132.wmf"/><Relationship Id="rId10" Type="http://schemas.openxmlformats.org/officeDocument/2006/relationships/oleObject" Target="../embeddings/oleObject155.bin"/><Relationship Id="rId19" Type="http://schemas.openxmlformats.org/officeDocument/2006/relationships/image" Target="../media/image130.wmf"/><Relationship Id="rId4" Type="http://schemas.openxmlformats.org/officeDocument/2006/relationships/oleObject" Target="../embeddings/oleObject151.bin"/><Relationship Id="rId9" Type="http://schemas.openxmlformats.org/officeDocument/2006/relationships/oleObject" Target="../embeddings/oleObject154.bin"/><Relationship Id="rId14" Type="http://schemas.openxmlformats.org/officeDocument/2006/relationships/oleObject" Target="../embeddings/oleObject157.bin"/><Relationship Id="rId22" Type="http://schemas.openxmlformats.org/officeDocument/2006/relationships/oleObject" Target="../embeddings/oleObject16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gif"/><Relationship Id="rId3" Type="http://schemas.openxmlformats.org/officeDocument/2006/relationships/image" Target="../media/image133.wmf"/><Relationship Id="rId7" Type="http://schemas.openxmlformats.org/officeDocument/2006/relationships/image" Target="../media/image135.wmf"/><Relationship Id="rId2" Type="http://schemas.openxmlformats.org/officeDocument/2006/relationships/oleObject" Target="../embeddings/oleObject1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4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6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13" Type="http://schemas.openxmlformats.org/officeDocument/2006/relationships/image" Target="../media/image112.wmf"/><Relationship Id="rId3" Type="http://schemas.openxmlformats.org/officeDocument/2006/relationships/image" Target="../media/image137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170.bin"/><Relationship Id="rId2" Type="http://schemas.openxmlformats.org/officeDocument/2006/relationships/oleObject" Target="../embeddings/oleObject16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7.bin"/><Relationship Id="rId11" Type="http://schemas.openxmlformats.org/officeDocument/2006/relationships/image" Target="../media/image141.wmf"/><Relationship Id="rId5" Type="http://schemas.openxmlformats.org/officeDocument/2006/relationships/image" Target="../media/image138.wmf"/><Relationship Id="rId10" Type="http://schemas.openxmlformats.org/officeDocument/2006/relationships/oleObject" Target="../embeddings/oleObject169.bin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1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&#20363;&#39064;/ex3/ex3_1.ppt#-1,1,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image" Target="../media/image114.wmf"/><Relationship Id="rId3" Type="http://schemas.openxmlformats.org/officeDocument/2006/relationships/image" Target="../media/image105.wmf"/><Relationship Id="rId7" Type="http://schemas.openxmlformats.org/officeDocument/2006/relationships/image" Target="../media/image142.wmf"/><Relationship Id="rId12" Type="http://schemas.openxmlformats.org/officeDocument/2006/relationships/oleObject" Target="../embeddings/oleObject176.bin"/><Relationship Id="rId17" Type="http://schemas.openxmlformats.org/officeDocument/2006/relationships/image" Target="../media/image144.wmf"/><Relationship Id="rId2" Type="http://schemas.openxmlformats.org/officeDocument/2006/relationships/oleObject" Target="../embeddings/oleObject171.bin"/><Relationship Id="rId16" Type="http://schemas.openxmlformats.org/officeDocument/2006/relationships/oleObject" Target="../embeddings/oleObject17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113.wmf"/><Relationship Id="rId5" Type="http://schemas.openxmlformats.org/officeDocument/2006/relationships/image" Target="../media/image106.wmf"/><Relationship Id="rId15" Type="http://schemas.openxmlformats.org/officeDocument/2006/relationships/image" Target="../media/image143.wmf"/><Relationship Id="rId10" Type="http://schemas.openxmlformats.org/officeDocument/2006/relationships/oleObject" Target="../embeddings/oleObject175.bin"/><Relationship Id="rId4" Type="http://schemas.openxmlformats.org/officeDocument/2006/relationships/oleObject" Target="../embeddings/oleObject172.bin"/><Relationship Id="rId9" Type="http://schemas.openxmlformats.org/officeDocument/2006/relationships/image" Target="../media/image110.wmf"/><Relationship Id="rId14" Type="http://schemas.openxmlformats.org/officeDocument/2006/relationships/oleObject" Target="../embeddings/oleObject17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179.bin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19.wmf"/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0" Type="http://schemas.openxmlformats.org/officeDocument/2006/relationships/image" Target="../media/image147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8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oleObject" Target="../embeddings/oleObject185.bin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13" Type="http://schemas.openxmlformats.org/officeDocument/2006/relationships/image" Target="../media/image154.wmf"/><Relationship Id="rId3" Type="http://schemas.openxmlformats.org/officeDocument/2006/relationships/image" Target="../media/image149.wmf"/><Relationship Id="rId7" Type="http://schemas.openxmlformats.org/officeDocument/2006/relationships/image" Target="../media/image151.wmf"/><Relationship Id="rId12" Type="http://schemas.openxmlformats.org/officeDocument/2006/relationships/oleObject" Target="../embeddings/oleObject191.bin"/><Relationship Id="rId2" Type="http://schemas.openxmlformats.org/officeDocument/2006/relationships/oleObject" Target="../embeddings/oleObject186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153.wmf"/><Relationship Id="rId5" Type="http://schemas.openxmlformats.org/officeDocument/2006/relationships/image" Target="../media/image150.wmf"/><Relationship Id="rId10" Type="http://schemas.openxmlformats.org/officeDocument/2006/relationships/oleObject" Target="../embeddings/oleObject190.bin"/><Relationship Id="rId4" Type="http://schemas.openxmlformats.org/officeDocument/2006/relationships/oleObject" Target="../embeddings/oleObject187.bin"/><Relationship Id="rId9" Type="http://schemas.openxmlformats.org/officeDocument/2006/relationships/image" Target="../media/image15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oleObject" Target="../embeddings/oleObject197.bin"/><Relationship Id="rId3" Type="http://schemas.openxmlformats.org/officeDocument/2006/relationships/image" Target="../media/image155.wmf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60.wmf"/><Relationship Id="rId2" Type="http://schemas.openxmlformats.org/officeDocument/2006/relationships/oleObject" Target="../embeddings/oleObject192.bin"/><Relationship Id="rId16" Type="http://schemas.openxmlformats.org/officeDocument/2006/relationships/image" Target="../media/image162.w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7.jpeg"/><Relationship Id="rId11" Type="http://schemas.openxmlformats.org/officeDocument/2006/relationships/oleObject" Target="../embeddings/oleObject196.bin"/><Relationship Id="rId5" Type="http://schemas.openxmlformats.org/officeDocument/2006/relationships/image" Target="../media/image156.wmf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159.wmf"/><Relationship Id="rId4" Type="http://schemas.openxmlformats.org/officeDocument/2006/relationships/oleObject" Target="../embeddings/oleObject193.bin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161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2.bin"/><Relationship Id="rId13" Type="http://schemas.openxmlformats.org/officeDocument/2006/relationships/image" Target="../media/image152.wmf"/><Relationship Id="rId3" Type="http://schemas.openxmlformats.org/officeDocument/2006/relationships/image" Target="../media/image155.wmf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204.bin"/><Relationship Id="rId17" Type="http://schemas.openxmlformats.org/officeDocument/2006/relationships/image" Target="../media/image154.wmf"/><Relationship Id="rId2" Type="http://schemas.openxmlformats.org/officeDocument/2006/relationships/oleObject" Target="../embeddings/oleObject199.bin"/><Relationship Id="rId16" Type="http://schemas.openxmlformats.org/officeDocument/2006/relationships/oleObject" Target="../embeddings/oleObject206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01.bin"/><Relationship Id="rId11" Type="http://schemas.openxmlformats.org/officeDocument/2006/relationships/image" Target="../media/image151.wmf"/><Relationship Id="rId5" Type="http://schemas.openxmlformats.org/officeDocument/2006/relationships/image" Target="../media/image156.wmf"/><Relationship Id="rId15" Type="http://schemas.openxmlformats.org/officeDocument/2006/relationships/image" Target="../media/image153.wmf"/><Relationship Id="rId10" Type="http://schemas.openxmlformats.org/officeDocument/2006/relationships/oleObject" Target="../embeddings/oleObject203.bin"/><Relationship Id="rId4" Type="http://schemas.openxmlformats.org/officeDocument/2006/relationships/oleObject" Target="../embeddings/oleObject200.bin"/><Relationship Id="rId9" Type="http://schemas.openxmlformats.org/officeDocument/2006/relationships/image" Target="../media/image150.wmf"/><Relationship Id="rId14" Type="http://schemas.openxmlformats.org/officeDocument/2006/relationships/oleObject" Target="../embeddings/oleObject20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215.bin"/><Relationship Id="rId18" Type="http://schemas.openxmlformats.org/officeDocument/2006/relationships/image" Target="../media/image148.wmf"/><Relationship Id="rId3" Type="http://schemas.openxmlformats.org/officeDocument/2006/relationships/image" Target="../media/image163.wmf"/><Relationship Id="rId7" Type="http://schemas.openxmlformats.org/officeDocument/2006/relationships/oleObject" Target="../embeddings/oleObject211.bin"/><Relationship Id="rId12" Type="http://schemas.openxmlformats.org/officeDocument/2006/relationships/oleObject" Target="../embeddings/oleObject214.bin"/><Relationship Id="rId17" Type="http://schemas.openxmlformats.org/officeDocument/2006/relationships/oleObject" Target="../embeddings/oleObject218.bin"/><Relationship Id="rId2" Type="http://schemas.openxmlformats.org/officeDocument/2006/relationships/oleObject" Target="../embeddings/oleObject207.bin"/><Relationship Id="rId16" Type="http://schemas.openxmlformats.org/officeDocument/2006/relationships/image" Target="../media/image166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0.bin"/><Relationship Id="rId11" Type="http://schemas.openxmlformats.org/officeDocument/2006/relationships/image" Target="../media/image165.wmf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7.bin"/><Relationship Id="rId10" Type="http://schemas.openxmlformats.org/officeDocument/2006/relationships/oleObject" Target="../embeddings/oleObject213.bin"/><Relationship Id="rId4" Type="http://schemas.openxmlformats.org/officeDocument/2006/relationships/oleObject" Target="../embeddings/oleObject208.bin"/><Relationship Id="rId9" Type="http://schemas.openxmlformats.org/officeDocument/2006/relationships/oleObject" Target="../embeddings/oleObject212.bin"/><Relationship Id="rId14" Type="http://schemas.openxmlformats.org/officeDocument/2006/relationships/oleObject" Target="../embeddings/oleObject21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2.bin"/><Relationship Id="rId13" Type="http://schemas.openxmlformats.org/officeDocument/2006/relationships/image" Target="../media/image169.wmf"/><Relationship Id="rId18" Type="http://schemas.openxmlformats.org/officeDocument/2006/relationships/image" Target="../media/image171.wmf"/><Relationship Id="rId3" Type="http://schemas.openxmlformats.org/officeDocument/2006/relationships/image" Target="../media/image167.wmf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226.bin"/><Relationship Id="rId17" Type="http://schemas.openxmlformats.org/officeDocument/2006/relationships/oleObject" Target="../embeddings/oleObject229.bin"/><Relationship Id="rId2" Type="http://schemas.openxmlformats.org/officeDocument/2006/relationships/oleObject" Target="../embeddings/oleObject219.bin"/><Relationship Id="rId16" Type="http://schemas.openxmlformats.org/officeDocument/2006/relationships/image" Target="../media/image170.wmf"/><Relationship Id="rId20" Type="http://schemas.openxmlformats.org/officeDocument/2006/relationships/image" Target="../media/image172.w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21.bin"/><Relationship Id="rId11" Type="http://schemas.openxmlformats.org/officeDocument/2006/relationships/oleObject" Target="../embeddings/oleObject225.bin"/><Relationship Id="rId5" Type="http://schemas.openxmlformats.org/officeDocument/2006/relationships/image" Target="../media/image168.wmf"/><Relationship Id="rId15" Type="http://schemas.openxmlformats.org/officeDocument/2006/relationships/oleObject" Target="../embeddings/oleObject228.bin"/><Relationship Id="rId10" Type="http://schemas.openxmlformats.org/officeDocument/2006/relationships/oleObject" Target="../embeddings/oleObject224.bin"/><Relationship Id="rId19" Type="http://schemas.openxmlformats.org/officeDocument/2006/relationships/oleObject" Target="../embeddings/oleObject230.bin"/><Relationship Id="rId4" Type="http://schemas.openxmlformats.org/officeDocument/2006/relationships/oleObject" Target="../embeddings/oleObject220.bin"/><Relationship Id="rId9" Type="http://schemas.openxmlformats.org/officeDocument/2006/relationships/oleObject" Target="../embeddings/oleObject223.bin"/><Relationship Id="rId14" Type="http://schemas.openxmlformats.org/officeDocument/2006/relationships/oleObject" Target="../embeddings/oleObject2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../&#20363;&#39064;/ex3/ex3_1.ppt#-1,1,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oleObject" Target="../embeddings/oleObject23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gif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23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oleObject" Target="../embeddings/oleObject233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23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8.bin"/><Relationship Id="rId13" Type="http://schemas.openxmlformats.org/officeDocument/2006/relationships/image" Target="../media/image182.wmf"/><Relationship Id="rId18" Type="http://schemas.openxmlformats.org/officeDocument/2006/relationships/image" Target="../media/image184.wmf"/><Relationship Id="rId3" Type="http://schemas.openxmlformats.org/officeDocument/2006/relationships/image" Target="../media/image177.wmf"/><Relationship Id="rId21" Type="http://schemas.openxmlformats.org/officeDocument/2006/relationships/oleObject" Target="../embeddings/oleObject245.bin"/><Relationship Id="rId7" Type="http://schemas.openxmlformats.org/officeDocument/2006/relationships/image" Target="../media/image179.wmf"/><Relationship Id="rId12" Type="http://schemas.openxmlformats.org/officeDocument/2006/relationships/oleObject" Target="../embeddings/oleObject240.bin"/><Relationship Id="rId17" Type="http://schemas.openxmlformats.org/officeDocument/2006/relationships/oleObject" Target="../embeddings/oleObject243.bin"/><Relationship Id="rId25" Type="http://schemas.openxmlformats.org/officeDocument/2006/relationships/image" Target="../media/image136.gif"/><Relationship Id="rId2" Type="http://schemas.openxmlformats.org/officeDocument/2006/relationships/oleObject" Target="../embeddings/oleObject235.bin"/><Relationship Id="rId16" Type="http://schemas.openxmlformats.org/officeDocument/2006/relationships/image" Target="../media/image183.wmf"/><Relationship Id="rId20" Type="http://schemas.openxmlformats.org/officeDocument/2006/relationships/image" Target="../media/image185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7.bin"/><Relationship Id="rId11" Type="http://schemas.openxmlformats.org/officeDocument/2006/relationships/image" Target="../media/image181.wmf"/><Relationship Id="rId24" Type="http://schemas.openxmlformats.org/officeDocument/2006/relationships/image" Target="../media/image187.wmf"/><Relationship Id="rId5" Type="http://schemas.openxmlformats.org/officeDocument/2006/relationships/image" Target="../media/image178.wmf"/><Relationship Id="rId15" Type="http://schemas.openxmlformats.org/officeDocument/2006/relationships/oleObject" Target="../embeddings/oleObject242.bin"/><Relationship Id="rId23" Type="http://schemas.openxmlformats.org/officeDocument/2006/relationships/oleObject" Target="../embeddings/oleObject246.bin"/><Relationship Id="rId10" Type="http://schemas.openxmlformats.org/officeDocument/2006/relationships/oleObject" Target="../embeddings/oleObject239.bin"/><Relationship Id="rId19" Type="http://schemas.openxmlformats.org/officeDocument/2006/relationships/oleObject" Target="../embeddings/oleObject244.bin"/><Relationship Id="rId4" Type="http://schemas.openxmlformats.org/officeDocument/2006/relationships/oleObject" Target="../embeddings/oleObject236.bin"/><Relationship Id="rId9" Type="http://schemas.openxmlformats.org/officeDocument/2006/relationships/image" Target="../media/image180.wmf"/><Relationship Id="rId14" Type="http://schemas.openxmlformats.org/officeDocument/2006/relationships/oleObject" Target="../embeddings/oleObject241.bin"/><Relationship Id="rId22" Type="http://schemas.openxmlformats.org/officeDocument/2006/relationships/image" Target="../media/image18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0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24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9.bin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248.bin"/><Relationship Id="rId9" Type="http://schemas.openxmlformats.org/officeDocument/2006/relationships/image" Target="../media/image19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4.bin"/><Relationship Id="rId13" Type="http://schemas.openxmlformats.org/officeDocument/2006/relationships/image" Target="../media/image197.wmf"/><Relationship Id="rId18" Type="http://schemas.openxmlformats.org/officeDocument/2006/relationships/oleObject" Target="../embeddings/oleObject259.bin"/><Relationship Id="rId3" Type="http://schemas.openxmlformats.org/officeDocument/2006/relationships/image" Target="../media/image192.wmf"/><Relationship Id="rId21" Type="http://schemas.openxmlformats.org/officeDocument/2006/relationships/image" Target="../media/image201.wmf"/><Relationship Id="rId7" Type="http://schemas.openxmlformats.org/officeDocument/2006/relationships/image" Target="../media/image194.wmf"/><Relationship Id="rId12" Type="http://schemas.openxmlformats.org/officeDocument/2006/relationships/oleObject" Target="../embeddings/oleObject256.bin"/><Relationship Id="rId17" Type="http://schemas.openxmlformats.org/officeDocument/2006/relationships/image" Target="../media/image199.wmf"/><Relationship Id="rId2" Type="http://schemas.openxmlformats.org/officeDocument/2006/relationships/oleObject" Target="../embeddings/oleObject251.bin"/><Relationship Id="rId16" Type="http://schemas.openxmlformats.org/officeDocument/2006/relationships/oleObject" Target="../embeddings/oleObject258.bin"/><Relationship Id="rId20" Type="http://schemas.openxmlformats.org/officeDocument/2006/relationships/oleObject" Target="../embeddings/oleObject26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3.bin"/><Relationship Id="rId11" Type="http://schemas.openxmlformats.org/officeDocument/2006/relationships/image" Target="../media/image196.wmf"/><Relationship Id="rId5" Type="http://schemas.openxmlformats.org/officeDocument/2006/relationships/image" Target="../media/image193.wmf"/><Relationship Id="rId15" Type="http://schemas.openxmlformats.org/officeDocument/2006/relationships/image" Target="../media/image198.wmf"/><Relationship Id="rId10" Type="http://schemas.openxmlformats.org/officeDocument/2006/relationships/oleObject" Target="../embeddings/oleObject255.bin"/><Relationship Id="rId19" Type="http://schemas.openxmlformats.org/officeDocument/2006/relationships/image" Target="../media/image200.wmf"/><Relationship Id="rId4" Type="http://schemas.openxmlformats.org/officeDocument/2006/relationships/oleObject" Target="../embeddings/oleObject252.bin"/><Relationship Id="rId9" Type="http://schemas.openxmlformats.org/officeDocument/2006/relationships/image" Target="../media/image195.wmf"/><Relationship Id="rId14" Type="http://schemas.openxmlformats.org/officeDocument/2006/relationships/oleObject" Target="../embeddings/oleObject25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4.bin"/><Relationship Id="rId13" Type="http://schemas.openxmlformats.org/officeDocument/2006/relationships/image" Target="../media/image207.wmf"/><Relationship Id="rId18" Type="http://schemas.openxmlformats.org/officeDocument/2006/relationships/image" Target="../media/image209.wmf"/><Relationship Id="rId3" Type="http://schemas.openxmlformats.org/officeDocument/2006/relationships/image" Target="../media/image202.wmf"/><Relationship Id="rId21" Type="http://schemas.openxmlformats.org/officeDocument/2006/relationships/oleObject" Target="../embeddings/oleObject271.bin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266.bin"/><Relationship Id="rId17" Type="http://schemas.openxmlformats.org/officeDocument/2006/relationships/oleObject" Target="../embeddings/oleObject269.bin"/><Relationship Id="rId2" Type="http://schemas.openxmlformats.org/officeDocument/2006/relationships/oleObject" Target="../embeddings/oleObject261.bin"/><Relationship Id="rId16" Type="http://schemas.openxmlformats.org/officeDocument/2006/relationships/image" Target="../media/image208.wmf"/><Relationship Id="rId20" Type="http://schemas.openxmlformats.org/officeDocument/2006/relationships/image" Target="../media/image210.w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63.bin"/><Relationship Id="rId11" Type="http://schemas.openxmlformats.org/officeDocument/2006/relationships/image" Target="../media/image206.wmf"/><Relationship Id="rId5" Type="http://schemas.openxmlformats.org/officeDocument/2006/relationships/image" Target="../media/image203.wmf"/><Relationship Id="rId15" Type="http://schemas.openxmlformats.org/officeDocument/2006/relationships/oleObject" Target="../embeddings/oleObject268.bin"/><Relationship Id="rId23" Type="http://schemas.openxmlformats.org/officeDocument/2006/relationships/image" Target="../media/image136.gif"/><Relationship Id="rId10" Type="http://schemas.openxmlformats.org/officeDocument/2006/relationships/oleObject" Target="../embeddings/oleObject265.bin"/><Relationship Id="rId19" Type="http://schemas.openxmlformats.org/officeDocument/2006/relationships/oleObject" Target="../embeddings/oleObject270.bin"/><Relationship Id="rId4" Type="http://schemas.openxmlformats.org/officeDocument/2006/relationships/oleObject" Target="../embeddings/oleObject262.bin"/><Relationship Id="rId9" Type="http://schemas.openxmlformats.org/officeDocument/2006/relationships/image" Target="../media/image205.wmf"/><Relationship Id="rId14" Type="http://schemas.openxmlformats.org/officeDocument/2006/relationships/oleObject" Target="../embeddings/oleObject267.bin"/><Relationship Id="rId22" Type="http://schemas.openxmlformats.org/officeDocument/2006/relationships/image" Target="../media/image21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7" Type="http://schemas.openxmlformats.org/officeDocument/2006/relationships/image" Target="../media/image214.wmf"/><Relationship Id="rId2" Type="http://schemas.openxmlformats.org/officeDocument/2006/relationships/oleObject" Target="../embeddings/oleObject27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4.bin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27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7" Type="http://schemas.openxmlformats.org/officeDocument/2006/relationships/image" Target="../media/image217.wmf"/><Relationship Id="rId2" Type="http://schemas.openxmlformats.org/officeDocument/2006/relationships/oleObject" Target="../embeddings/oleObject27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7.bin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27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7" Type="http://schemas.openxmlformats.org/officeDocument/2006/relationships/image" Target="../media/image220.wmf"/><Relationship Id="rId2" Type="http://schemas.openxmlformats.org/officeDocument/2006/relationships/oleObject" Target="../embeddings/oleObject27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0.bin"/><Relationship Id="rId5" Type="http://schemas.openxmlformats.org/officeDocument/2006/relationships/image" Target="../media/image219.wmf"/><Relationship Id="rId4" Type="http://schemas.openxmlformats.org/officeDocument/2006/relationships/oleObject" Target="../embeddings/oleObject27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4.bin"/><Relationship Id="rId3" Type="http://schemas.openxmlformats.org/officeDocument/2006/relationships/image" Target="../media/image221.wmf"/><Relationship Id="rId7" Type="http://schemas.openxmlformats.org/officeDocument/2006/relationships/image" Target="../media/image223.wmf"/><Relationship Id="rId12" Type="http://schemas.openxmlformats.org/officeDocument/2006/relationships/image" Target="../media/image136.gif"/><Relationship Id="rId2" Type="http://schemas.openxmlformats.org/officeDocument/2006/relationships/oleObject" Target="../embeddings/oleObject28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3.bin"/><Relationship Id="rId11" Type="http://schemas.openxmlformats.org/officeDocument/2006/relationships/image" Target="../media/image225.wmf"/><Relationship Id="rId5" Type="http://schemas.openxmlformats.org/officeDocument/2006/relationships/image" Target="../media/image222.wmf"/><Relationship Id="rId10" Type="http://schemas.openxmlformats.org/officeDocument/2006/relationships/oleObject" Target="../embeddings/oleObject285.bin"/><Relationship Id="rId4" Type="http://schemas.openxmlformats.org/officeDocument/2006/relationships/oleObject" Target="../embeddings/oleObject282.bin"/><Relationship Id="rId9" Type="http://schemas.openxmlformats.org/officeDocument/2006/relationships/image" Target="../media/image22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../../&#20363;&#39064;/ex2/ex2_1.ppt#-1,1,15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../../&#20363;&#39064;/ex3/ex3_1.ppt#-1,1,1" TargetMode="External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70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7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71.wmf"/><Relationship Id="rId5" Type="http://schemas.openxmlformats.org/officeDocument/2006/relationships/image" Target="../media/image69.wmf"/><Relationship Id="rId15" Type="http://schemas.openxmlformats.org/officeDocument/2006/relationships/image" Target="../media/image73.wmf"/><Relationship Id="rId10" Type="http://schemas.openxmlformats.org/officeDocument/2006/relationships/oleObject" Target="../embeddings/oleObject66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6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2.bin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wmf"/><Relationship Id="rId18" Type="http://schemas.openxmlformats.org/officeDocument/2006/relationships/oleObject" Target="../embeddings/oleObject294.bin"/><Relationship Id="rId26" Type="http://schemas.openxmlformats.org/officeDocument/2006/relationships/oleObject" Target="../embeddings/oleObject298.bin"/><Relationship Id="rId39" Type="http://schemas.openxmlformats.org/officeDocument/2006/relationships/image" Target="../media/image242.wmf"/><Relationship Id="rId21" Type="http://schemas.openxmlformats.org/officeDocument/2006/relationships/image" Target="../media/image235.wmf"/><Relationship Id="rId34" Type="http://schemas.openxmlformats.org/officeDocument/2006/relationships/oleObject" Target="../embeddings/oleObject302.bin"/><Relationship Id="rId7" Type="http://schemas.openxmlformats.org/officeDocument/2006/relationships/image" Target="../media/image228.wmf"/><Relationship Id="rId2" Type="http://schemas.openxmlformats.org/officeDocument/2006/relationships/oleObject" Target="../embeddings/oleObject286.bin"/><Relationship Id="rId16" Type="http://schemas.openxmlformats.org/officeDocument/2006/relationships/oleObject" Target="../embeddings/oleObject293.bin"/><Relationship Id="rId20" Type="http://schemas.openxmlformats.org/officeDocument/2006/relationships/oleObject" Target="../embeddings/oleObject295.bin"/><Relationship Id="rId29" Type="http://schemas.openxmlformats.org/officeDocument/2006/relationships/image" Target="../media/image239.wmf"/><Relationship Id="rId41" Type="http://schemas.openxmlformats.org/officeDocument/2006/relationships/image" Target="../media/image243.w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88.bin"/><Relationship Id="rId11" Type="http://schemas.openxmlformats.org/officeDocument/2006/relationships/image" Target="../media/image230.wmf"/><Relationship Id="rId24" Type="http://schemas.openxmlformats.org/officeDocument/2006/relationships/oleObject" Target="../embeddings/oleObject297.bin"/><Relationship Id="rId32" Type="http://schemas.openxmlformats.org/officeDocument/2006/relationships/oleObject" Target="../embeddings/oleObject301.bin"/><Relationship Id="rId37" Type="http://schemas.openxmlformats.org/officeDocument/2006/relationships/image" Target="../media/image241.wmf"/><Relationship Id="rId40" Type="http://schemas.openxmlformats.org/officeDocument/2006/relationships/oleObject" Target="../embeddings/oleObject305.bin"/><Relationship Id="rId5" Type="http://schemas.openxmlformats.org/officeDocument/2006/relationships/image" Target="../media/image127.wmf"/><Relationship Id="rId15" Type="http://schemas.openxmlformats.org/officeDocument/2006/relationships/image" Target="../media/image232.wmf"/><Relationship Id="rId23" Type="http://schemas.openxmlformats.org/officeDocument/2006/relationships/image" Target="../media/image236.wmf"/><Relationship Id="rId28" Type="http://schemas.openxmlformats.org/officeDocument/2006/relationships/oleObject" Target="../embeddings/oleObject299.bin"/><Relationship Id="rId36" Type="http://schemas.openxmlformats.org/officeDocument/2006/relationships/oleObject" Target="../embeddings/oleObject303.bin"/><Relationship Id="rId10" Type="http://schemas.openxmlformats.org/officeDocument/2006/relationships/oleObject" Target="../embeddings/oleObject290.bin"/><Relationship Id="rId19" Type="http://schemas.openxmlformats.org/officeDocument/2006/relationships/image" Target="../media/image234.wmf"/><Relationship Id="rId31" Type="http://schemas.openxmlformats.org/officeDocument/2006/relationships/image" Target="../media/image240.wmf"/><Relationship Id="rId4" Type="http://schemas.openxmlformats.org/officeDocument/2006/relationships/oleObject" Target="../embeddings/oleObject287.bin"/><Relationship Id="rId9" Type="http://schemas.openxmlformats.org/officeDocument/2006/relationships/image" Target="../media/image229.wmf"/><Relationship Id="rId14" Type="http://schemas.openxmlformats.org/officeDocument/2006/relationships/oleObject" Target="../embeddings/oleObject292.bin"/><Relationship Id="rId22" Type="http://schemas.openxmlformats.org/officeDocument/2006/relationships/oleObject" Target="../embeddings/oleObject296.bin"/><Relationship Id="rId27" Type="http://schemas.openxmlformats.org/officeDocument/2006/relationships/image" Target="../media/image238.wmf"/><Relationship Id="rId30" Type="http://schemas.openxmlformats.org/officeDocument/2006/relationships/oleObject" Target="../embeddings/oleObject300.bin"/><Relationship Id="rId35" Type="http://schemas.openxmlformats.org/officeDocument/2006/relationships/image" Target="../media/image116.wmf"/><Relationship Id="rId8" Type="http://schemas.openxmlformats.org/officeDocument/2006/relationships/oleObject" Target="../embeddings/oleObject289.bin"/><Relationship Id="rId3" Type="http://schemas.openxmlformats.org/officeDocument/2006/relationships/image" Target="../media/image227.wmf"/><Relationship Id="rId12" Type="http://schemas.openxmlformats.org/officeDocument/2006/relationships/oleObject" Target="../embeddings/oleObject291.bin"/><Relationship Id="rId17" Type="http://schemas.openxmlformats.org/officeDocument/2006/relationships/image" Target="../media/image233.wmf"/><Relationship Id="rId25" Type="http://schemas.openxmlformats.org/officeDocument/2006/relationships/image" Target="../media/image237.wmf"/><Relationship Id="rId33" Type="http://schemas.openxmlformats.org/officeDocument/2006/relationships/image" Target="../media/image115.wmf"/><Relationship Id="rId38" Type="http://schemas.openxmlformats.org/officeDocument/2006/relationships/oleObject" Target="../embeddings/oleObject304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154.wmf"/><Relationship Id="rId3" Type="http://schemas.openxmlformats.org/officeDocument/2006/relationships/image" Target="../media/image244.wmf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311.bin"/><Relationship Id="rId2" Type="http://schemas.openxmlformats.org/officeDocument/2006/relationships/oleObject" Target="../embeddings/oleObject30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153.wmf"/><Relationship Id="rId5" Type="http://schemas.openxmlformats.org/officeDocument/2006/relationships/image" Target="../media/image148.wmf"/><Relationship Id="rId10" Type="http://schemas.openxmlformats.org/officeDocument/2006/relationships/oleObject" Target="../embeddings/oleObject310.bin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46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317.bin"/><Relationship Id="rId18" Type="http://schemas.openxmlformats.org/officeDocument/2006/relationships/image" Target="../media/image154.wmf"/><Relationship Id="rId3" Type="http://schemas.openxmlformats.org/officeDocument/2006/relationships/image" Target="../media/image155.wmf"/><Relationship Id="rId7" Type="http://schemas.openxmlformats.org/officeDocument/2006/relationships/oleObject" Target="../embeddings/oleObject31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319.bin"/><Relationship Id="rId2" Type="http://schemas.openxmlformats.org/officeDocument/2006/relationships/oleObject" Target="../embeddings/oleObject312.bin"/><Relationship Id="rId16" Type="http://schemas.openxmlformats.org/officeDocument/2006/relationships/image" Target="../media/image153.w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7.jpeg"/><Relationship Id="rId11" Type="http://schemas.openxmlformats.org/officeDocument/2006/relationships/oleObject" Target="../embeddings/oleObject316.bin"/><Relationship Id="rId5" Type="http://schemas.openxmlformats.org/officeDocument/2006/relationships/image" Target="../media/image156.wmf"/><Relationship Id="rId15" Type="http://schemas.openxmlformats.org/officeDocument/2006/relationships/oleObject" Target="../embeddings/oleObject318.bin"/><Relationship Id="rId10" Type="http://schemas.openxmlformats.org/officeDocument/2006/relationships/image" Target="../media/image150.wmf"/><Relationship Id="rId4" Type="http://schemas.openxmlformats.org/officeDocument/2006/relationships/oleObject" Target="../embeddings/oleObject313.bin"/><Relationship Id="rId9" Type="http://schemas.openxmlformats.org/officeDocument/2006/relationships/oleObject" Target="../embeddings/oleObject315.bin"/><Relationship Id="rId14" Type="http://schemas.openxmlformats.org/officeDocument/2006/relationships/image" Target="../media/image152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oleObject" Target="../embeddings/oleObject197.bin"/><Relationship Id="rId3" Type="http://schemas.openxmlformats.org/officeDocument/2006/relationships/image" Target="../media/image155.wmf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60.wmf"/><Relationship Id="rId2" Type="http://schemas.openxmlformats.org/officeDocument/2006/relationships/oleObject" Target="../embeddings/oleObject192.bin"/><Relationship Id="rId16" Type="http://schemas.openxmlformats.org/officeDocument/2006/relationships/image" Target="../media/image162.w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7.jpeg"/><Relationship Id="rId11" Type="http://schemas.openxmlformats.org/officeDocument/2006/relationships/oleObject" Target="../embeddings/oleObject196.bin"/><Relationship Id="rId5" Type="http://schemas.openxmlformats.org/officeDocument/2006/relationships/image" Target="../media/image156.wmf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159.wmf"/><Relationship Id="rId4" Type="http://schemas.openxmlformats.org/officeDocument/2006/relationships/oleObject" Target="../embeddings/oleObject193.bin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161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oleObject" Target="../embeddings/oleObject320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7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7" Type="http://schemas.openxmlformats.org/officeDocument/2006/relationships/image" Target="../media/image220.wmf"/><Relationship Id="rId2" Type="http://schemas.openxmlformats.org/officeDocument/2006/relationships/oleObject" Target="../embeddings/oleObject27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0.bin"/><Relationship Id="rId5" Type="http://schemas.openxmlformats.org/officeDocument/2006/relationships/image" Target="../media/image219.wmf"/><Relationship Id="rId4" Type="http://schemas.openxmlformats.org/officeDocument/2006/relationships/oleObject" Target="../embeddings/oleObject27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4.bin"/><Relationship Id="rId3" Type="http://schemas.openxmlformats.org/officeDocument/2006/relationships/image" Target="../media/image247.wmf"/><Relationship Id="rId7" Type="http://schemas.openxmlformats.org/officeDocument/2006/relationships/image" Target="../media/image223.wmf"/><Relationship Id="rId12" Type="http://schemas.openxmlformats.org/officeDocument/2006/relationships/image" Target="../media/image136.gif"/><Relationship Id="rId2" Type="http://schemas.openxmlformats.org/officeDocument/2006/relationships/oleObject" Target="../embeddings/oleObject32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3.bin"/><Relationship Id="rId11" Type="http://schemas.openxmlformats.org/officeDocument/2006/relationships/image" Target="../media/image249.wmf"/><Relationship Id="rId5" Type="http://schemas.openxmlformats.org/officeDocument/2006/relationships/image" Target="../media/image248.wmf"/><Relationship Id="rId10" Type="http://schemas.openxmlformats.org/officeDocument/2006/relationships/oleObject" Target="../embeddings/oleObject325.bin"/><Relationship Id="rId4" Type="http://schemas.openxmlformats.org/officeDocument/2006/relationships/oleObject" Target="../embeddings/oleObject322.bin"/><Relationship Id="rId9" Type="http://schemas.openxmlformats.org/officeDocument/2006/relationships/image" Target="../media/image224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9.bin"/><Relationship Id="rId13" Type="http://schemas.openxmlformats.org/officeDocument/2006/relationships/image" Target="../media/image255.wmf"/><Relationship Id="rId3" Type="http://schemas.openxmlformats.org/officeDocument/2006/relationships/image" Target="../media/image250.wmf"/><Relationship Id="rId7" Type="http://schemas.openxmlformats.org/officeDocument/2006/relationships/image" Target="../media/image252.wmf"/><Relationship Id="rId12" Type="http://schemas.openxmlformats.org/officeDocument/2006/relationships/oleObject" Target="../embeddings/oleObject331.bin"/><Relationship Id="rId2" Type="http://schemas.openxmlformats.org/officeDocument/2006/relationships/oleObject" Target="../embeddings/oleObject32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8.bin"/><Relationship Id="rId11" Type="http://schemas.openxmlformats.org/officeDocument/2006/relationships/image" Target="../media/image254.wmf"/><Relationship Id="rId5" Type="http://schemas.openxmlformats.org/officeDocument/2006/relationships/image" Target="../media/image251.wmf"/><Relationship Id="rId10" Type="http://schemas.openxmlformats.org/officeDocument/2006/relationships/oleObject" Target="../embeddings/oleObject330.bin"/><Relationship Id="rId4" Type="http://schemas.openxmlformats.org/officeDocument/2006/relationships/oleObject" Target="../embeddings/oleObject327.bin"/><Relationship Id="rId9" Type="http://schemas.openxmlformats.org/officeDocument/2006/relationships/image" Target="../media/image253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5.bin"/><Relationship Id="rId3" Type="http://schemas.openxmlformats.org/officeDocument/2006/relationships/image" Target="../media/image256.wmf"/><Relationship Id="rId7" Type="http://schemas.openxmlformats.org/officeDocument/2006/relationships/image" Target="../media/image258.wmf"/><Relationship Id="rId12" Type="http://schemas.openxmlformats.org/officeDocument/2006/relationships/image" Target="../media/image136.gif"/><Relationship Id="rId2" Type="http://schemas.openxmlformats.org/officeDocument/2006/relationships/oleObject" Target="../embeddings/oleObject3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4.bin"/><Relationship Id="rId11" Type="http://schemas.openxmlformats.org/officeDocument/2006/relationships/image" Target="../media/image260.wmf"/><Relationship Id="rId5" Type="http://schemas.openxmlformats.org/officeDocument/2006/relationships/image" Target="../media/image257.wmf"/><Relationship Id="rId10" Type="http://schemas.openxmlformats.org/officeDocument/2006/relationships/oleObject" Target="../embeddings/oleObject336.bin"/><Relationship Id="rId4" Type="http://schemas.openxmlformats.org/officeDocument/2006/relationships/oleObject" Target="../embeddings/oleObject333.bin"/><Relationship Id="rId9" Type="http://schemas.openxmlformats.org/officeDocument/2006/relationships/image" Target="../media/image259.wmf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6.png"/><Relationship Id="rId18" Type="http://schemas.microsoft.com/office/2007/relationships/hdphoto" Target="../media/hdphoto8.wdp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12" Type="http://schemas.microsoft.com/office/2007/relationships/hdphoto" Target="../media/hdphoto5.wdp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65.png"/><Relationship Id="rId5" Type="http://schemas.openxmlformats.org/officeDocument/2006/relationships/image" Target="../media/image262.png"/><Relationship Id="rId15" Type="http://schemas.openxmlformats.org/officeDocument/2006/relationships/image" Target="../media/image26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64.png"/><Relationship Id="rId14" Type="http://schemas.microsoft.com/office/2007/relationships/hdphoto" Target="../media/hdphoto6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oleObject" Target="../embeddings/oleObject337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1.bin"/><Relationship Id="rId3" Type="http://schemas.openxmlformats.org/officeDocument/2006/relationships/image" Target="../media/image270.wmf"/><Relationship Id="rId7" Type="http://schemas.openxmlformats.org/officeDocument/2006/relationships/image" Target="../media/image272.wmf"/><Relationship Id="rId2" Type="http://schemas.openxmlformats.org/officeDocument/2006/relationships/oleObject" Target="../embeddings/oleObject338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40.bin"/><Relationship Id="rId5" Type="http://schemas.openxmlformats.org/officeDocument/2006/relationships/image" Target="../media/image271.wmf"/><Relationship Id="rId4" Type="http://schemas.openxmlformats.org/officeDocument/2006/relationships/oleObject" Target="../embeddings/oleObject339.bin"/><Relationship Id="rId9" Type="http://schemas.openxmlformats.org/officeDocument/2006/relationships/image" Target="../media/image273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5.bin"/><Relationship Id="rId3" Type="http://schemas.openxmlformats.org/officeDocument/2006/relationships/image" Target="../media/image270.wmf"/><Relationship Id="rId7" Type="http://schemas.openxmlformats.org/officeDocument/2006/relationships/image" Target="../media/image272.wmf"/><Relationship Id="rId2" Type="http://schemas.openxmlformats.org/officeDocument/2006/relationships/oleObject" Target="../embeddings/oleObject342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44.bin"/><Relationship Id="rId5" Type="http://schemas.openxmlformats.org/officeDocument/2006/relationships/image" Target="../media/image271.wmf"/><Relationship Id="rId4" Type="http://schemas.openxmlformats.org/officeDocument/2006/relationships/oleObject" Target="../embeddings/oleObject343.bin"/><Relationship Id="rId9" Type="http://schemas.openxmlformats.org/officeDocument/2006/relationships/image" Target="../media/image273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346.bin"/><Relationship Id="rId7" Type="http://schemas.openxmlformats.org/officeDocument/2006/relationships/oleObject" Target="../embeddings/oleObject348.bin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347.bin"/><Relationship Id="rId10" Type="http://schemas.openxmlformats.org/officeDocument/2006/relationships/image" Target="../media/image278.png"/><Relationship Id="rId4" Type="http://schemas.openxmlformats.org/officeDocument/2006/relationships/image" Target="../media/image275.wmf"/><Relationship Id="rId9" Type="http://schemas.openxmlformats.org/officeDocument/2006/relationships/image" Target="../media/image2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16.wmf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19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31" y="1700808"/>
            <a:ext cx="7354061" cy="413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hlinkClick r:id="rId3" action="ppaction://hlinkpres?slideindex=1&amp;slidetitle=1"/>
          </p:cNvPr>
          <p:cNvSpPr txBox="1">
            <a:spLocks noChangeArrowheads="1"/>
          </p:cNvSpPr>
          <p:nvPr/>
        </p:nvSpPr>
        <p:spPr bwMode="auto">
          <a:xfrm>
            <a:off x="2771800" y="836712"/>
            <a:ext cx="3717925" cy="5588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rgbClr val="FFFFFF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000" baseline="0" dirty="0">
                <a:solidFill>
                  <a:srgbClr val="000000"/>
                </a:solidFill>
              </a:rPr>
              <a:t>多维随机变量的引入</a:t>
            </a:r>
          </a:p>
        </p:txBody>
      </p:sp>
    </p:spTree>
    <p:extLst>
      <p:ext uri="{BB962C8B-B14F-4D97-AF65-F5344CB8AC3E}">
        <p14:creationId xmlns:p14="http://schemas.microsoft.com/office/powerpoint/2010/main" val="173898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Text Box 7"/>
          <p:cNvSpPr txBox="1">
            <a:spLocks noChangeArrowheads="1"/>
          </p:cNvSpPr>
          <p:nvPr/>
        </p:nvSpPr>
        <p:spPr bwMode="auto">
          <a:xfrm>
            <a:off x="461963" y="765175"/>
            <a:ext cx="3894137" cy="528638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CE"/>
              </a:gs>
            </a:gsLst>
            <a:lin ang="5400000" scaled="1"/>
          </a:gra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联合分布函数的性质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: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428625" y="1412875"/>
            <a:ext cx="324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1、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单调不减性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9256" name="Object 40"/>
          <p:cNvGraphicFramePr>
            <a:graphicFrameLocks noChangeAspect="1"/>
          </p:cNvGraphicFramePr>
          <p:nvPr/>
        </p:nvGraphicFramePr>
        <p:xfrm>
          <a:off x="2528888" y="2116138"/>
          <a:ext cx="607536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42920" imgH="253800" progId="Equation.DSMT4">
                  <p:embed/>
                </p:oleObj>
              </mc:Choice>
              <mc:Fallback>
                <p:oleObj name="Equation" r:id="rId2" imgW="1942920" imgH="2538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116138"/>
                        <a:ext cx="607536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" name="Object 41"/>
          <p:cNvGraphicFramePr>
            <a:graphicFrameLocks noChangeAspect="1"/>
          </p:cNvGraphicFramePr>
          <p:nvPr/>
        </p:nvGraphicFramePr>
        <p:xfrm>
          <a:off x="2484438" y="5589588"/>
          <a:ext cx="59753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89588"/>
                        <a:ext cx="59753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1320800" y="3811588"/>
            <a:ext cx="2805113" cy="1558925"/>
          </a:xfrm>
          <a:prstGeom prst="rect">
            <a:avLst/>
          </a:prstGeom>
          <a:gradFill rotWithShape="0">
            <a:gsLst>
              <a:gs pos="0">
                <a:srgbClr val="FFCCC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3454400" y="3811588"/>
            <a:ext cx="677863" cy="1524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 flipV="1">
            <a:off x="1244600" y="4954588"/>
            <a:ext cx="3355975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 flipV="1">
            <a:off x="2692400" y="2897188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63" name="Object 47"/>
          <p:cNvGraphicFramePr>
            <a:graphicFrameLocks noChangeAspect="1"/>
          </p:cNvGraphicFramePr>
          <p:nvPr/>
        </p:nvGraphicFramePr>
        <p:xfrm>
          <a:off x="2387600" y="5030788"/>
          <a:ext cx="1651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53800" imgH="279360" progId="Equation.3">
                  <p:embed/>
                </p:oleObj>
              </mc:Choice>
              <mc:Fallback>
                <p:oleObj name="公式" r:id="rId6" imgW="253800" imgH="27936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5030788"/>
                        <a:ext cx="1651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64" name="Object 48"/>
          <p:cNvGraphicFramePr>
            <a:graphicFrameLocks noChangeAspect="1"/>
          </p:cNvGraphicFramePr>
          <p:nvPr/>
        </p:nvGraphicFramePr>
        <p:xfrm>
          <a:off x="4695825" y="4878388"/>
          <a:ext cx="30797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17160" imgH="279360" progId="Equation.3">
                  <p:embed/>
                </p:oleObj>
              </mc:Choice>
              <mc:Fallback>
                <p:oleObj name="公式" r:id="rId8" imgW="317160" imgH="27936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4878388"/>
                        <a:ext cx="307975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65" name="Object 49"/>
          <p:cNvGraphicFramePr>
            <a:graphicFrameLocks noChangeAspect="1"/>
          </p:cNvGraphicFramePr>
          <p:nvPr/>
        </p:nvGraphicFramePr>
        <p:xfrm>
          <a:off x="2843213" y="2781300"/>
          <a:ext cx="2936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04560" imgH="368280" progId="Equation.3">
                  <p:embed/>
                </p:oleObj>
              </mc:Choice>
              <mc:Fallback>
                <p:oleObj name="公式" r:id="rId10" imgW="304560" imgH="36828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781300"/>
                        <a:ext cx="29368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66" name="Line 50"/>
          <p:cNvSpPr>
            <a:spLocks noChangeShapeType="1"/>
          </p:cNvSpPr>
          <p:nvPr/>
        </p:nvSpPr>
        <p:spPr bwMode="auto">
          <a:xfrm>
            <a:off x="1320800" y="3811588"/>
            <a:ext cx="2819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3454400" y="3811588"/>
            <a:ext cx="0" cy="15621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68" name="Object 52"/>
          <p:cNvGraphicFramePr>
            <a:graphicFrameLocks noChangeAspect="1"/>
          </p:cNvGraphicFramePr>
          <p:nvPr/>
        </p:nvGraphicFramePr>
        <p:xfrm>
          <a:off x="3484563" y="4954588"/>
          <a:ext cx="2746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419040" imgH="520560" progId="Equation.3">
                  <p:embed/>
                </p:oleObj>
              </mc:Choice>
              <mc:Fallback>
                <p:oleObj name="公式" r:id="rId12" imgW="419040" imgH="52056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4954588"/>
                        <a:ext cx="2746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69" name="Line 53"/>
          <p:cNvSpPr>
            <a:spLocks noChangeShapeType="1"/>
          </p:cNvSpPr>
          <p:nvPr/>
        </p:nvSpPr>
        <p:spPr bwMode="auto">
          <a:xfrm>
            <a:off x="4140200" y="3811588"/>
            <a:ext cx="0" cy="156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70" name="Object 54"/>
          <p:cNvGraphicFramePr>
            <a:graphicFrameLocks noChangeAspect="1"/>
          </p:cNvGraphicFramePr>
          <p:nvPr/>
        </p:nvGraphicFramePr>
        <p:xfrm>
          <a:off x="4110038" y="4954588"/>
          <a:ext cx="2889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444240" imgH="520560" progId="Equation.3">
                  <p:embed/>
                </p:oleObj>
              </mc:Choice>
              <mc:Fallback>
                <p:oleObj name="公式" r:id="rId14" imgW="444240" imgH="52056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4954588"/>
                        <a:ext cx="2889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1" name="Line 55"/>
          <p:cNvSpPr>
            <a:spLocks noChangeShapeType="1"/>
          </p:cNvSpPr>
          <p:nvPr/>
        </p:nvSpPr>
        <p:spPr bwMode="auto">
          <a:xfrm>
            <a:off x="4164013" y="3792538"/>
            <a:ext cx="990600" cy="152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72" name="Object 56"/>
          <p:cNvGraphicFramePr>
            <a:graphicFrameLocks noChangeAspect="1"/>
          </p:cNvGraphicFramePr>
          <p:nvPr/>
        </p:nvGraphicFramePr>
        <p:xfrm>
          <a:off x="5283200" y="3735388"/>
          <a:ext cx="10890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663560" imgH="520560" progId="Equation.3">
                  <p:embed/>
                </p:oleObj>
              </mc:Choice>
              <mc:Fallback>
                <p:oleObj name="公式" r:id="rId16" imgW="1663560" imgH="52056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3735388"/>
                        <a:ext cx="10890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3" name="Line 57"/>
          <p:cNvSpPr>
            <a:spLocks noChangeShapeType="1"/>
          </p:cNvSpPr>
          <p:nvPr/>
        </p:nvSpPr>
        <p:spPr bwMode="auto">
          <a:xfrm flipV="1">
            <a:off x="3454400" y="3354388"/>
            <a:ext cx="609600" cy="457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74" name="Object 58"/>
          <p:cNvGraphicFramePr>
            <a:graphicFrameLocks noChangeAspect="1"/>
          </p:cNvGraphicFramePr>
          <p:nvPr/>
        </p:nvGraphicFramePr>
        <p:xfrm>
          <a:off x="4064000" y="3049588"/>
          <a:ext cx="10715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638000" imgH="520560" progId="Equation.3">
                  <p:embed/>
                </p:oleObj>
              </mc:Choice>
              <mc:Fallback>
                <p:oleObj name="公式" r:id="rId18" imgW="1638000" imgH="52056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3049588"/>
                        <a:ext cx="10715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50" name="Text Box 134"/>
          <p:cNvSpPr txBox="1">
            <a:spLocks noChangeArrowheads="1"/>
          </p:cNvSpPr>
          <p:nvPr/>
        </p:nvSpPr>
        <p:spPr bwMode="auto">
          <a:xfrm>
            <a:off x="3094038" y="1412875"/>
            <a:ext cx="4718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)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分别对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单调不减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.</a:t>
            </a:r>
            <a:endParaRPr lang="en-US" altLang="zh-CN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9351" name="Object 135"/>
          <p:cNvGraphicFramePr>
            <a:graphicFrameLocks noChangeAspect="1"/>
          </p:cNvGraphicFramePr>
          <p:nvPr/>
        </p:nvGraphicFramePr>
        <p:xfrm>
          <a:off x="528638" y="2163763"/>
          <a:ext cx="18716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71320" imgH="203040" progId="Equation.DSMT4">
                  <p:embed/>
                </p:oleObj>
              </mc:Choice>
              <mc:Fallback>
                <p:oleObj name="Equation" r:id="rId20" imgW="571320" imgH="203040" progId="Equation.DSMT4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163763"/>
                        <a:ext cx="187166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52" name="Object 136"/>
          <p:cNvGraphicFramePr>
            <a:graphicFrameLocks noChangeAspect="1"/>
          </p:cNvGraphicFramePr>
          <p:nvPr/>
        </p:nvGraphicFramePr>
        <p:xfrm>
          <a:off x="379413" y="5670550"/>
          <a:ext cx="2032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83920" imgH="203040" progId="Equation.DSMT4">
                  <p:embed/>
                </p:oleObj>
              </mc:Choice>
              <mc:Fallback>
                <p:oleObj name="Equation" r:id="rId22" imgW="583920" imgH="203040" progId="Equation.DSMT4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5670550"/>
                        <a:ext cx="2032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53" name="Text Box 137"/>
          <p:cNvSpPr txBox="1">
            <a:spLocks noChangeArrowheads="1"/>
          </p:cNvSpPr>
          <p:nvPr/>
        </p:nvSpPr>
        <p:spPr bwMode="auto">
          <a:xfrm>
            <a:off x="6588125" y="4211638"/>
            <a:ext cx="18716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参考教材例</a:t>
            </a:r>
            <a:r>
              <a:rPr lang="en-US" altLang="zh-CN" baseline="0" dirty="0">
                <a:solidFill>
                  <a:srgbClr val="000000"/>
                </a:solidFill>
              </a:rPr>
              <a:t>3.1.2</a:t>
            </a:r>
            <a:endParaRPr lang="en-US" altLang="zh-CN" baseline="0" dirty="0">
              <a:solidFill>
                <a:srgbClr val="000000"/>
              </a:solidFill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utoUpdateAnimBg="0"/>
      <p:bldP spid="9259" grpId="0" animBg="1"/>
      <p:bldP spid="9260" grpId="0" animBg="1"/>
      <p:bldP spid="9261" grpId="0" animBg="1"/>
      <p:bldP spid="9262" grpId="0" animBg="1"/>
      <p:bldP spid="9266" grpId="0" animBg="1"/>
      <p:bldP spid="9267" grpId="0" animBg="1"/>
      <p:bldP spid="9269" grpId="0" animBg="1"/>
      <p:bldP spid="9271" grpId="0" animBg="1"/>
      <p:bldP spid="9273" grpId="0" animBg="1"/>
      <p:bldP spid="9350" grpId="0" autoUpdateAnimBg="0"/>
      <p:bldP spid="935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954088" y="1557338"/>
          <a:ext cx="286861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280" imgH="291960" progId="Equation.DSMT4">
                  <p:embed/>
                </p:oleObj>
              </mc:Choice>
              <mc:Fallback>
                <p:oleObj name="Equation" r:id="rId2" imgW="1079280" imgH="291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1557338"/>
                        <a:ext cx="286861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Line 5"/>
          <p:cNvSpPr>
            <a:spLocks noChangeShapeType="1"/>
          </p:cNvSpPr>
          <p:nvPr/>
        </p:nvSpPr>
        <p:spPr bwMode="auto">
          <a:xfrm flipV="1">
            <a:off x="4356100" y="3535363"/>
            <a:ext cx="39195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 flipV="1">
            <a:off x="6599238" y="1401763"/>
            <a:ext cx="0" cy="281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 flipV="1">
            <a:off x="4389438" y="2011363"/>
            <a:ext cx="34290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7818438" y="2011363"/>
            <a:ext cx="1587" cy="2116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7970838" y="1706563"/>
          <a:ext cx="6905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17440" imgH="495000" progId="Equation.3">
                  <p:embed/>
                </p:oleObj>
              </mc:Choice>
              <mc:Fallback>
                <p:oleObj name="公式" r:id="rId4" imgW="1117440" imgH="495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0838" y="1706563"/>
                        <a:ext cx="6905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8275638" y="3611563"/>
          <a:ext cx="195262" cy="20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17160" imgH="279360" progId="Equation.3">
                  <p:embed/>
                </p:oleObj>
              </mc:Choice>
              <mc:Fallback>
                <p:oleObj name="公式" r:id="rId6" imgW="317160" imgH="2793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638" y="3611563"/>
                        <a:ext cx="195262" cy="20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6737350" y="1325563"/>
          <a:ext cx="209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04560" imgH="368280" progId="Equation.3">
                  <p:embed/>
                </p:oleObj>
              </mc:Choice>
              <mc:Fallback>
                <p:oleObj name="公式" r:id="rId8" imgW="304560" imgH="3682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1325563"/>
                        <a:ext cx="2095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12"/>
          <p:cNvGraphicFramePr>
            <a:graphicFrameLocks noChangeAspect="1"/>
          </p:cNvGraphicFramePr>
          <p:nvPr/>
        </p:nvGraphicFramePr>
        <p:xfrm flipH="1">
          <a:off x="6142038" y="3694113"/>
          <a:ext cx="2809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53800" imgH="279360" progId="Equation.3">
                  <p:embed/>
                </p:oleObj>
              </mc:Choice>
              <mc:Fallback>
                <p:oleObj name="公式" r:id="rId10" imgW="253800" imgH="279360" progId="Equation.3">
                  <p:embed/>
                  <p:pic>
                    <p:nvPicPr>
                      <p:cNvPr id="0" name="Object 1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42038" y="3694113"/>
                        <a:ext cx="2809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4494213" y="2011363"/>
            <a:ext cx="3324225" cy="2003425"/>
          </a:xfrm>
          <a:prstGeom prst="rect">
            <a:avLst/>
          </a:prstGeom>
          <a:solidFill>
            <a:srgbClr val="FF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539750" y="733425"/>
            <a:ext cx="2160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2：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有界性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：</a:t>
            </a:r>
            <a:endParaRPr lang="en-US" altLang="zh-CN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41999" name="Object 15"/>
          <p:cNvGraphicFramePr>
            <a:graphicFrameLocks noChangeAspect="1"/>
          </p:cNvGraphicFramePr>
          <p:nvPr/>
        </p:nvGraphicFramePr>
        <p:xfrm>
          <a:off x="788988" y="3213100"/>
          <a:ext cx="30622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66680" imgH="291960" progId="Equation.DSMT4">
                  <p:embed/>
                </p:oleObj>
              </mc:Choice>
              <mc:Fallback>
                <p:oleObj name="Equation" r:id="rId12" imgW="1066680" imgH="291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3213100"/>
                        <a:ext cx="3062287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611188" y="4565650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3：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右连续性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42002" name="Object 18"/>
          <p:cNvGraphicFramePr>
            <a:graphicFrameLocks noChangeAspect="1"/>
          </p:cNvGraphicFramePr>
          <p:nvPr/>
        </p:nvGraphicFramePr>
        <p:xfrm>
          <a:off x="954088" y="2349500"/>
          <a:ext cx="2868612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79280" imgH="304560" progId="Equation.DSMT4">
                  <p:embed/>
                </p:oleObj>
              </mc:Choice>
              <mc:Fallback>
                <p:oleObj name="Equation" r:id="rId14" imgW="1079280" imgH="30456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349500"/>
                        <a:ext cx="2868612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2555875" y="749300"/>
            <a:ext cx="2663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0≤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)≤1</a:t>
            </a:r>
          </a:p>
        </p:txBody>
      </p:sp>
      <p:graphicFrame>
        <p:nvGraphicFramePr>
          <p:cNvPr id="42004" name="Object 20"/>
          <p:cNvGraphicFramePr>
            <a:graphicFrameLocks noChangeAspect="1"/>
          </p:cNvGraphicFramePr>
          <p:nvPr/>
        </p:nvGraphicFramePr>
        <p:xfrm>
          <a:off x="755650" y="4064000"/>
          <a:ext cx="9588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58720" imgH="177480" progId="Equation.DSMT4">
                  <p:embed/>
                </p:oleObj>
              </mc:Choice>
              <mc:Fallback>
                <p:oleObj name="Equation" r:id="rId16" imgW="558720" imgH="17748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64000"/>
                        <a:ext cx="95885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2914650" y="4565650"/>
            <a:ext cx="576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 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分别关于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zh-CN" altLang="en-US" baseline="0">
                <a:solidFill>
                  <a:srgbClr val="000000"/>
                </a:solidFill>
              </a:rPr>
              <a:t>或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为右连续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.</a:t>
            </a:r>
            <a:endParaRPr lang="en-US" altLang="zh-CN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42008" name="Object 24"/>
          <p:cNvGraphicFramePr>
            <a:graphicFrameLocks noChangeAspect="1"/>
          </p:cNvGraphicFramePr>
          <p:nvPr/>
        </p:nvGraphicFramePr>
        <p:xfrm>
          <a:off x="323850" y="5300663"/>
          <a:ext cx="22272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38080" imgH="317160" progId="Equation.DSMT4">
                  <p:embed/>
                </p:oleObj>
              </mc:Choice>
              <mc:Fallback>
                <p:oleObj name="Equation" r:id="rId18" imgW="838080" imgH="31716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300663"/>
                        <a:ext cx="222726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9" name="Object 25"/>
          <p:cNvGraphicFramePr>
            <a:graphicFrameLocks noChangeAspect="1"/>
          </p:cNvGraphicFramePr>
          <p:nvPr/>
        </p:nvGraphicFramePr>
        <p:xfrm>
          <a:off x="2543175" y="5356225"/>
          <a:ext cx="19573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736560" imgH="253800" progId="Equation.DSMT4">
                  <p:embed/>
                </p:oleObj>
              </mc:Choice>
              <mc:Fallback>
                <p:oleObj name="Equation" r:id="rId20" imgW="736560" imgH="253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5356225"/>
                        <a:ext cx="195738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0" name="Object 26"/>
          <p:cNvGraphicFramePr>
            <a:graphicFrameLocks noChangeAspect="1"/>
          </p:cNvGraphicFramePr>
          <p:nvPr/>
        </p:nvGraphicFramePr>
        <p:xfrm>
          <a:off x="4716463" y="5291138"/>
          <a:ext cx="415131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62040" imgH="317160" progId="Equation.DSMT4">
                  <p:embed/>
                </p:oleObj>
              </mc:Choice>
              <mc:Fallback>
                <p:oleObj name="Equation" r:id="rId22" imgW="1562040" imgH="31716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291138"/>
                        <a:ext cx="415131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animBg="1"/>
      <p:bldP spid="41990" grpId="0" animBg="1"/>
      <p:bldP spid="41991" grpId="0" animBg="1"/>
      <p:bldP spid="41992" grpId="0" animBg="1"/>
      <p:bldP spid="41997" grpId="0" animBg="1"/>
      <p:bldP spid="41998" grpId="0" autoUpdateAnimBg="0"/>
      <p:bldP spid="42000" grpId="0" autoUpdateAnimBg="0"/>
      <p:bldP spid="42003" grpId="0" autoUpdateAnimBg="0"/>
      <p:bldP spid="4200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Text Box 2"/>
          <p:cNvSpPr txBox="1">
            <a:spLocks noChangeArrowheads="1"/>
          </p:cNvSpPr>
          <p:nvPr/>
        </p:nvSpPr>
        <p:spPr bwMode="auto">
          <a:xfrm>
            <a:off x="231351" y="1874676"/>
            <a:ext cx="4681463" cy="257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000000"/>
                </a:solidFill>
                <a:latin typeface="+mn-ea"/>
                <a:ea typeface="+mn-ea"/>
              </a:rPr>
              <a:t>本次课的重点内容是：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000000"/>
                </a:solidFill>
                <a:latin typeface="+mn-ea"/>
                <a:ea typeface="+mn-ea"/>
              </a:rPr>
              <a:t>指数分布及正态分布的密度函数与分布函数的性质及计算及应用、联合分布及</a:t>
            </a:r>
            <a:r>
              <a:rPr lang="zh-CN" altLang="en-US" sz="4400">
                <a:solidFill>
                  <a:srgbClr val="000000"/>
                </a:solidFill>
                <a:latin typeface="+mn-ea"/>
                <a:ea typeface="+mn-ea"/>
              </a:rPr>
              <a:t>与边缘分布定义</a:t>
            </a:r>
            <a:endParaRPr lang="en-US" altLang="zh-CN" sz="4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0243" name="Text Box 3"/>
          <p:cNvSpPr txBox="1">
            <a:spLocks noChangeArrowheads="1"/>
          </p:cNvSpPr>
          <p:nvPr/>
        </p:nvSpPr>
        <p:spPr bwMode="auto">
          <a:xfrm>
            <a:off x="323528" y="4709075"/>
            <a:ext cx="7921625" cy="167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000000"/>
                </a:solidFill>
                <a:latin typeface="+mn-ea"/>
                <a:ea typeface="+mn-ea"/>
              </a:rPr>
              <a:t>下次课内容：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000000"/>
                </a:solidFill>
                <a:latin typeface="+mn-ea"/>
                <a:ea typeface="+mn-ea"/>
              </a:rPr>
              <a:t>第三章 联合分布及与边缘分布的数量关系、联合分布律及联合概率密度的性质</a:t>
            </a:r>
            <a:r>
              <a:rPr lang="en-US" altLang="zh-CN" sz="4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zh-CN" sz="4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7336" y="1052736"/>
            <a:ext cx="5689600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宋体" pitchFamily="2" charset="-122"/>
              </a:rPr>
              <a:t>思考：五种常用分布的关系？</a:t>
            </a:r>
            <a:endParaRPr lang="en-US" altLang="zh-CN" sz="4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64F0F2-A6C3-4155-AAEF-EC67F962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820722"/>
            <a:ext cx="3476553" cy="4171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260350" y="766043"/>
            <a:ext cx="303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</a:rPr>
              <a:t>( 1 )  均匀分布：</a:t>
            </a:r>
            <a:endParaRPr lang="zh-CN" altLang="en-US" sz="3600" i="1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9100" y="1170855"/>
            <a:ext cx="5029200" cy="1279525"/>
            <a:chOff x="1632" y="1200"/>
            <a:chExt cx="3168" cy="806"/>
          </a:xfrm>
        </p:grpSpPr>
        <p:sp>
          <p:nvSpPr>
            <p:cNvPr id="42001" name="Text Box 6"/>
            <p:cNvSpPr txBox="1">
              <a:spLocks noChangeArrowheads="1"/>
            </p:cNvSpPr>
            <p:nvPr/>
          </p:nvSpPr>
          <p:spPr bwMode="auto">
            <a:xfrm>
              <a:off x="1632" y="1479"/>
              <a:ext cx="1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i="1">
                  <a:solidFill>
                    <a:srgbClr val="000000"/>
                  </a:solidFill>
                </a:rPr>
                <a:t>f</a:t>
              </a:r>
              <a:r>
                <a:rPr lang="en-US" altLang="zh-CN" sz="3600">
                  <a:solidFill>
                    <a:srgbClr val="000000"/>
                  </a:solidFill>
                </a:rPr>
                <a:t> ( </a:t>
              </a:r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  <a:r>
                <a:rPr lang="en-US" altLang="zh-CN" sz="3600">
                  <a:solidFill>
                    <a:srgbClr val="000000"/>
                  </a:solidFill>
                </a:rPr>
                <a:t> ) = </a:t>
              </a:r>
            </a:p>
          </p:txBody>
        </p:sp>
        <p:grpSp>
          <p:nvGrpSpPr>
            <p:cNvPr id="42002" name="Group 7"/>
            <p:cNvGrpSpPr>
              <a:grpSpLocks/>
            </p:cNvGrpSpPr>
            <p:nvPr/>
          </p:nvGrpSpPr>
          <p:grpSpPr bwMode="auto">
            <a:xfrm>
              <a:off x="2544" y="1200"/>
              <a:ext cx="2256" cy="806"/>
              <a:chOff x="2544" y="1200"/>
              <a:chExt cx="2256" cy="806"/>
            </a:xfrm>
          </p:grpSpPr>
          <p:grpSp>
            <p:nvGrpSpPr>
              <p:cNvPr id="42004" name="Group 8"/>
              <p:cNvGrpSpPr>
                <a:grpSpLocks/>
              </p:cNvGrpSpPr>
              <p:nvPr/>
            </p:nvGrpSpPr>
            <p:grpSpPr bwMode="auto">
              <a:xfrm>
                <a:off x="2544" y="1200"/>
                <a:ext cx="2256" cy="485"/>
                <a:chOff x="2544" y="1200"/>
                <a:chExt cx="2256" cy="485"/>
              </a:xfrm>
            </p:grpSpPr>
            <p:grpSp>
              <p:nvGrpSpPr>
                <p:cNvPr id="42006" name="Group 9"/>
                <p:cNvGrpSpPr>
                  <a:grpSpLocks/>
                </p:cNvGrpSpPr>
                <p:nvPr/>
              </p:nvGrpSpPr>
              <p:grpSpPr bwMode="auto">
                <a:xfrm>
                  <a:off x="2544" y="1200"/>
                  <a:ext cx="1056" cy="485"/>
                  <a:chOff x="2544" y="1200"/>
                  <a:chExt cx="1056" cy="485"/>
                </a:xfrm>
              </p:grpSpPr>
              <p:sp>
                <p:nvSpPr>
                  <p:cNvPr id="42008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1200"/>
                    <a:ext cx="1056" cy="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1pPr>
                    <a:lvl2pPr marL="742950" indent="-285750" eaLnBrk="0" hangingPunct="0"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2pPr>
                    <a:lvl3pPr marL="1143000" indent="-228600" eaLnBrk="0" hangingPunct="0"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3pPr>
                    <a:lvl4pPr marL="1600200" indent="-228600" eaLnBrk="0" hangingPunct="0"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4pPr>
                    <a:lvl5pPr marL="2057400" indent="-228600" eaLnBrk="0" hangingPunct="0"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800" b="1">
                        <a:solidFill>
                          <a:srgbClr val="000066"/>
                        </a:solidFill>
                        <a:latin typeface="Times New Roman" pitchFamily="18" charset="0"/>
                        <a:ea typeface="宋体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zh-CN" altLang="en-US" sz="3600" dirty="0">
                        <a:solidFill>
                          <a:srgbClr val="000000"/>
                        </a:solidFill>
                      </a:rPr>
                      <a:t>1</a:t>
                    </a:r>
                  </a:p>
                  <a:p>
                    <a:pPr algn="ctr" eaLnBrk="1" hangingPunct="1">
                      <a:lnSpc>
                        <a:spcPct val="20000"/>
                      </a:lnSpc>
                      <a:spcBef>
                        <a:spcPct val="50000"/>
                      </a:spcBef>
                    </a:pPr>
                    <a:r>
                      <a:rPr lang="en-US" altLang="zh-CN" sz="3600" dirty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en-US" altLang="zh-CN" sz="3600" i="1" dirty="0">
                        <a:solidFill>
                          <a:srgbClr val="000000"/>
                        </a:solidFill>
                      </a:rPr>
                      <a:t>b</a:t>
                    </a:r>
                    <a:r>
                      <a:rPr lang="en-US" altLang="zh-CN" sz="3600" dirty="0">
                        <a:solidFill>
                          <a:srgbClr val="000000"/>
                        </a:solidFill>
                      </a:rPr>
                      <a:t> － </a:t>
                    </a:r>
                    <a:r>
                      <a:rPr lang="en-US" altLang="zh-CN" sz="3600" i="1" dirty="0">
                        <a:solidFill>
                          <a:srgbClr val="000000"/>
                        </a:solidFill>
                      </a:rPr>
                      <a:t>a</a:t>
                    </a:r>
                  </a:p>
                </p:txBody>
              </p:sp>
              <p:sp>
                <p:nvSpPr>
                  <p:cNvPr id="4200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797" y="1352"/>
                    <a:ext cx="576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66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 sz="3600"/>
                  </a:p>
                </p:txBody>
              </p:sp>
            </p:grpSp>
            <p:sp>
              <p:nvSpPr>
                <p:cNvPr id="4200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600" y="1296"/>
                  <a:ext cx="120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rgbClr val="000066"/>
                      </a:solidFill>
                      <a:latin typeface="Times New Roman" pitchFamily="18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3600" i="1">
                      <a:solidFill>
                        <a:srgbClr val="000000"/>
                      </a:solidFill>
                    </a:rPr>
                    <a:t>a</a:t>
                  </a:r>
                  <a:r>
                    <a:rPr lang="en-US" altLang="zh-CN" sz="3600">
                      <a:solidFill>
                        <a:srgbClr val="000000"/>
                      </a:solidFill>
                    </a:rPr>
                    <a:t> &lt; </a:t>
                  </a:r>
                  <a:r>
                    <a:rPr lang="en-US" altLang="zh-CN" sz="3600" i="1">
                      <a:solidFill>
                        <a:srgbClr val="000000"/>
                      </a:solidFill>
                    </a:rPr>
                    <a:t>x</a:t>
                  </a:r>
                  <a:r>
                    <a:rPr lang="en-US" altLang="zh-CN" sz="3600">
                      <a:solidFill>
                        <a:srgbClr val="000000"/>
                      </a:solidFill>
                    </a:rPr>
                    <a:t> &lt;</a:t>
                  </a:r>
                  <a:r>
                    <a:rPr lang="en-US" altLang="zh-CN" sz="3600" i="1">
                      <a:solidFill>
                        <a:srgbClr val="000000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42005" name="Text Box 13"/>
              <p:cNvSpPr txBox="1">
                <a:spLocks noChangeArrowheads="1"/>
              </p:cNvSpPr>
              <p:nvPr/>
            </p:nvSpPr>
            <p:spPr bwMode="auto">
              <a:xfrm>
                <a:off x="2739" y="1715"/>
                <a:ext cx="187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000066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3600" dirty="0">
                    <a:solidFill>
                      <a:srgbClr val="000000"/>
                    </a:solidFill>
                  </a:rPr>
                  <a:t>0                 其它</a:t>
                </a:r>
              </a:p>
            </p:txBody>
          </p:sp>
        </p:grpSp>
        <p:sp>
          <p:nvSpPr>
            <p:cNvPr id="42003" name="Freeform 14"/>
            <p:cNvSpPr>
              <a:spLocks/>
            </p:cNvSpPr>
            <p:nvPr/>
          </p:nvSpPr>
          <p:spPr bwMode="auto">
            <a:xfrm>
              <a:off x="2478" y="1287"/>
              <a:ext cx="96" cy="624"/>
            </a:xfrm>
            <a:custGeom>
              <a:avLst/>
              <a:gdLst>
                <a:gd name="T0" fmla="*/ 96 w 96"/>
                <a:gd name="T1" fmla="*/ 0 h 960"/>
                <a:gd name="T2" fmla="*/ 48 w 96"/>
                <a:gd name="T3" fmla="*/ 1 h 960"/>
                <a:gd name="T4" fmla="*/ 48 w 96"/>
                <a:gd name="T5" fmla="*/ 10 h 960"/>
                <a:gd name="T6" fmla="*/ 0 w 96"/>
                <a:gd name="T7" fmla="*/ 11 h 960"/>
                <a:gd name="T8" fmla="*/ 48 w 96"/>
                <a:gd name="T9" fmla="*/ 12 h 960"/>
                <a:gd name="T10" fmla="*/ 48 w 96"/>
                <a:gd name="T11" fmla="*/ 19 h 960"/>
                <a:gd name="T12" fmla="*/ 96 w 96"/>
                <a:gd name="T13" fmla="*/ 2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60"/>
                <a:gd name="T23" fmla="*/ 96 w 96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60">
                  <a:moveTo>
                    <a:pt x="96" y="0"/>
                  </a:moveTo>
                  <a:lnTo>
                    <a:pt x="48" y="48"/>
                  </a:lnTo>
                  <a:lnTo>
                    <a:pt x="48" y="480"/>
                  </a:lnTo>
                  <a:lnTo>
                    <a:pt x="0" y="528"/>
                  </a:lnTo>
                  <a:lnTo>
                    <a:pt x="48" y="576"/>
                  </a:lnTo>
                  <a:lnTo>
                    <a:pt x="48" y="912"/>
                  </a:lnTo>
                  <a:lnTo>
                    <a:pt x="96" y="960"/>
                  </a:lnTo>
                </a:path>
              </a:pathLst>
            </a:custGeom>
            <a:noFill/>
            <a:ln w="3810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613392" name="Text Box 16"/>
          <p:cNvSpPr txBox="1">
            <a:spLocks noChangeArrowheads="1"/>
          </p:cNvSpPr>
          <p:nvPr/>
        </p:nvSpPr>
        <p:spPr bwMode="auto">
          <a:xfrm>
            <a:off x="273621" y="2425863"/>
            <a:ext cx="7682755" cy="9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rgbClr val="CC3300"/>
                </a:solidFill>
              </a:rPr>
              <a:t>特点</a:t>
            </a:r>
            <a:r>
              <a:rPr lang="en-US" altLang="zh-CN" sz="3600" dirty="0">
                <a:solidFill>
                  <a:srgbClr val="CC3300"/>
                </a:solidFill>
              </a:rPr>
              <a:t>: </a:t>
            </a:r>
            <a:r>
              <a:rPr lang="zh-CN" altLang="en-US" sz="3600" dirty="0">
                <a:solidFill>
                  <a:srgbClr val="000000"/>
                </a:solidFill>
              </a:rPr>
              <a:t>属于</a:t>
            </a:r>
            <a:r>
              <a:rPr lang="zh-CN" altLang="en-US" sz="3600" u="sng" dirty="0">
                <a:solidFill>
                  <a:srgbClr val="A50021"/>
                </a:solidFill>
              </a:rPr>
              <a:t>几何概率</a:t>
            </a:r>
            <a:r>
              <a:rPr lang="en-US" altLang="zh-CN" sz="3600" dirty="0">
                <a:solidFill>
                  <a:srgbClr val="000000"/>
                </a:solidFill>
              </a:rPr>
              <a:t>,</a:t>
            </a:r>
            <a:r>
              <a:rPr lang="zh-CN" altLang="en-US" sz="3600" dirty="0">
                <a:solidFill>
                  <a:srgbClr val="000000"/>
                </a:solidFill>
              </a:rPr>
              <a:t>与几何图形的测度有关</a:t>
            </a:r>
            <a:r>
              <a:rPr lang="en-US" altLang="zh-CN" sz="36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zh-CN" altLang="en-US" sz="3600" dirty="0">
                <a:solidFill>
                  <a:srgbClr val="000000"/>
                </a:solidFill>
              </a:rPr>
              <a:t>          是其它随机变量的计算机模拟的基础</a:t>
            </a:r>
            <a:r>
              <a:rPr lang="en-US" altLang="zh-CN" sz="3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13410" name="Text Box 34"/>
          <p:cNvSpPr txBox="1">
            <a:spLocks noChangeArrowheads="1"/>
          </p:cNvSpPr>
          <p:nvPr/>
        </p:nvSpPr>
        <p:spPr bwMode="auto">
          <a:xfrm>
            <a:off x="2851150" y="810493"/>
            <a:ext cx="2368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~ </a:t>
            </a:r>
            <a:r>
              <a:rPr lang="en-US" altLang="zh-CN" sz="3600" i="1">
                <a:solidFill>
                  <a:srgbClr val="000000"/>
                </a:solidFill>
              </a:rPr>
              <a:t>U</a:t>
            </a:r>
            <a:r>
              <a:rPr lang="en-US" altLang="zh-CN" sz="3600">
                <a:solidFill>
                  <a:srgbClr val="000000"/>
                </a:solidFill>
              </a:rPr>
              <a:t>( </a:t>
            </a:r>
            <a:r>
              <a:rPr lang="en-US" altLang="zh-CN" sz="3600" i="1">
                <a:solidFill>
                  <a:srgbClr val="000000"/>
                </a:solidFill>
              </a:rPr>
              <a:t>a</a:t>
            </a:r>
            <a:r>
              <a:rPr lang="en-US" altLang="zh-CN" sz="3600">
                <a:solidFill>
                  <a:srgbClr val="000000"/>
                </a:solidFill>
              </a:rPr>
              <a:t>, </a:t>
            </a:r>
            <a:r>
              <a:rPr lang="en-US" altLang="zh-CN" sz="3600" i="1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 )</a:t>
            </a:r>
            <a:endParaRPr lang="en-US" altLang="zh-CN" sz="3600" i="1">
              <a:solidFill>
                <a:srgbClr val="000000"/>
              </a:solidFill>
            </a:endParaRPr>
          </a:p>
        </p:txBody>
      </p:sp>
      <p:sp>
        <p:nvSpPr>
          <p:cNvPr id="613411" name="Text Box 35"/>
          <p:cNvSpPr txBox="1">
            <a:spLocks noChangeArrowheads="1"/>
          </p:cNvSpPr>
          <p:nvPr/>
        </p:nvSpPr>
        <p:spPr bwMode="auto">
          <a:xfrm>
            <a:off x="274638" y="3343870"/>
            <a:ext cx="2735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 ( 2 )  指数分布</a:t>
            </a:r>
            <a:endParaRPr lang="zh-CN" altLang="en-US" sz="3600" i="1" dirty="0"/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498600" y="3508968"/>
            <a:ext cx="4572000" cy="1060450"/>
            <a:chOff x="1632" y="2884"/>
            <a:chExt cx="2880" cy="668"/>
          </a:xfrm>
        </p:grpSpPr>
        <p:sp>
          <p:nvSpPr>
            <p:cNvPr id="41998" name="Text Box 37"/>
            <p:cNvSpPr txBox="1">
              <a:spLocks noChangeArrowheads="1"/>
            </p:cNvSpPr>
            <p:nvPr/>
          </p:nvSpPr>
          <p:spPr bwMode="auto">
            <a:xfrm>
              <a:off x="1632" y="3081"/>
              <a:ext cx="1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i="1"/>
                <a:t>f</a:t>
              </a:r>
              <a:r>
                <a:rPr lang="en-US" altLang="zh-CN" sz="3600"/>
                <a:t> </a:t>
              </a:r>
              <a:r>
                <a:rPr lang="en-US" altLang="zh-CN" sz="3600">
                  <a:solidFill>
                    <a:srgbClr val="000000"/>
                  </a:solidFill>
                </a:rPr>
                <a:t>( </a:t>
              </a:r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  <a:r>
                <a:rPr lang="en-US" altLang="zh-CN" sz="3600">
                  <a:solidFill>
                    <a:srgbClr val="000000"/>
                  </a:solidFill>
                </a:rPr>
                <a:t> ) = </a:t>
              </a:r>
            </a:p>
          </p:txBody>
        </p:sp>
        <p:sp>
          <p:nvSpPr>
            <p:cNvPr id="41999" name="Text Box 38"/>
            <p:cNvSpPr txBox="1">
              <a:spLocks noChangeArrowheads="1"/>
            </p:cNvSpPr>
            <p:nvPr/>
          </p:nvSpPr>
          <p:spPr bwMode="auto">
            <a:xfrm>
              <a:off x="2640" y="2884"/>
              <a:ext cx="187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i="1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en-US" altLang="zh-CN" sz="3600" i="1">
                  <a:solidFill>
                    <a:srgbClr val="000000"/>
                  </a:solidFill>
                </a:rPr>
                <a:t>e</a:t>
              </a:r>
              <a:r>
                <a:rPr lang="en-US" altLang="zh-CN" sz="3600" i="1" baseline="30000">
                  <a:solidFill>
                    <a:srgbClr val="000000"/>
                  </a:solidFill>
                </a:rPr>
                <a:t>－</a:t>
              </a:r>
              <a:r>
                <a:rPr lang="en-US" altLang="zh-CN" sz="3600" i="1" baseline="30000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en-US" altLang="zh-CN" sz="3600" i="1" baseline="30000">
                  <a:solidFill>
                    <a:srgbClr val="000000"/>
                  </a:solidFill>
                </a:rPr>
                <a:t>x</a:t>
              </a:r>
              <a:r>
                <a:rPr lang="en-US" altLang="zh-CN" sz="3600" baseline="30000">
                  <a:solidFill>
                    <a:srgbClr val="000000"/>
                  </a:solidFill>
                </a:rPr>
                <a:t> </a:t>
              </a:r>
              <a:r>
                <a:rPr lang="en-US" altLang="zh-CN" sz="3600">
                  <a:solidFill>
                    <a:srgbClr val="000000"/>
                  </a:solidFill>
                </a:rPr>
                <a:t>     </a:t>
              </a:r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  <a:r>
                <a:rPr lang="en-US" altLang="zh-CN" sz="3600">
                  <a:solidFill>
                    <a:srgbClr val="000000"/>
                  </a:solidFill>
                </a:rPr>
                <a:t>  &gt;  0</a:t>
              </a:r>
              <a:endParaRPr lang="en-US" altLang="zh-CN" sz="3600" i="1" baseline="300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solidFill>
                    <a:srgbClr val="000000"/>
                  </a:solidFill>
                </a:rPr>
                <a:t>0              </a:t>
              </a:r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  <a:r>
                <a:rPr lang="en-US" altLang="zh-CN" sz="3600">
                  <a:solidFill>
                    <a:srgbClr val="000000"/>
                  </a:solidFill>
                </a:rPr>
                <a:t> ≤ 0</a:t>
              </a:r>
            </a:p>
          </p:txBody>
        </p:sp>
        <p:sp>
          <p:nvSpPr>
            <p:cNvPr id="42000" name="Freeform 39"/>
            <p:cNvSpPr>
              <a:spLocks/>
            </p:cNvSpPr>
            <p:nvPr/>
          </p:nvSpPr>
          <p:spPr bwMode="auto">
            <a:xfrm>
              <a:off x="2544" y="2928"/>
              <a:ext cx="96" cy="624"/>
            </a:xfrm>
            <a:custGeom>
              <a:avLst/>
              <a:gdLst>
                <a:gd name="T0" fmla="*/ 96 w 96"/>
                <a:gd name="T1" fmla="*/ 0 h 960"/>
                <a:gd name="T2" fmla="*/ 48 w 96"/>
                <a:gd name="T3" fmla="*/ 1 h 960"/>
                <a:gd name="T4" fmla="*/ 48 w 96"/>
                <a:gd name="T5" fmla="*/ 10 h 960"/>
                <a:gd name="T6" fmla="*/ 0 w 96"/>
                <a:gd name="T7" fmla="*/ 11 h 960"/>
                <a:gd name="T8" fmla="*/ 48 w 96"/>
                <a:gd name="T9" fmla="*/ 12 h 960"/>
                <a:gd name="T10" fmla="*/ 48 w 96"/>
                <a:gd name="T11" fmla="*/ 19 h 960"/>
                <a:gd name="T12" fmla="*/ 96 w 96"/>
                <a:gd name="T13" fmla="*/ 2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60"/>
                <a:gd name="T23" fmla="*/ 96 w 96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60">
                  <a:moveTo>
                    <a:pt x="96" y="0"/>
                  </a:moveTo>
                  <a:lnTo>
                    <a:pt x="48" y="48"/>
                  </a:lnTo>
                  <a:lnTo>
                    <a:pt x="48" y="480"/>
                  </a:lnTo>
                  <a:lnTo>
                    <a:pt x="0" y="528"/>
                  </a:lnTo>
                  <a:lnTo>
                    <a:pt x="48" y="576"/>
                  </a:lnTo>
                  <a:lnTo>
                    <a:pt x="48" y="912"/>
                  </a:lnTo>
                  <a:lnTo>
                    <a:pt x="96" y="960"/>
                  </a:lnTo>
                </a:path>
              </a:pathLst>
            </a:custGeom>
            <a:noFill/>
            <a:ln w="2857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613416" name="Text Box 40"/>
          <p:cNvSpPr txBox="1">
            <a:spLocks noChangeArrowheads="1"/>
          </p:cNvSpPr>
          <p:nvPr/>
        </p:nvSpPr>
        <p:spPr bwMode="auto">
          <a:xfrm>
            <a:off x="5664200" y="4080470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</a:rPr>
              <a:t>( </a:t>
            </a:r>
            <a:r>
              <a:rPr lang="en-US" altLang="zh-CN" sz="3600" i="1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altLang="zh-CN" sz="3600">
                <a:solidFill>
                  <a:srgbClr val="000000"/>
                </a:solidFill>
                <a:latin typeface="Symbol" pitchFamily="18" charset="2"/>
              </a:rPr>
              <a:t>  &gt; 0</a:t>
            </a:r>
            <a:r>
              <a:rPr lang="en-US" altLang="zh-CN" sz="36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417" name="Text Box 41"/>
          <p:cNvSpPr txBox="1">
            <a:spLocks noChangeArrowheads="1"/>
          </p:cNvSpPr>
          <p:nvPr/>
        </p:nvSpPr>
        <p:spPr bwMode="auto">
          <a:xfrm>
            <a:off x="-69850" y="4639270"/>
            <a:ext cx="5605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/>
              <a:t>   </a:t>
            </a:r>
            <a:r>
              <a:rPr lang="zh-CN" altLang="en-US" sz="3600">
                <a:solidFill>
                  <a:srgbClr val="CC3300"/>
                </a:solidFill>
              </a:rPr>
              <a:t>特点</a:t>
            </a:r>
            <a:r>
              <a:rPr lang="zh-CN" altLang="en-US" sz="3600"/>
              <a:t>：</a:t>
            </a:r>
            <a:r>
              <a:rPr lang="zh-CN" altLang="en-US" sz="3600">
                <a:solidFill>
                  <a:srgbClr val="000000"/>
                </a:solidFill>
              </a:rPr>
              <a:t>指数分布具有</a:t>
            </a:r>
            <a:r>
              <a:rPr lang="zh-CN" altLang="en-US" sz="3600">
                <a:solidFill>
                  <a:srgbClr val="CC3300"/>
                </a:solidFill>
              </a:rPr>
              <a:t>无记忆性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613418" name="Text Box 42"/>
          <p:cNvSpPr txBox="1">
            <a:spLocks noChangeArrowheads="1"/>
          </p:cNvSpPr>
          <p:nvPr/>
        </p:nvSpPr>
        <p:spPr bwMode="auto">
          <a:xfrm>
            <a:off x="1116013" y="5086945"/>
            <a:ext cx="3671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>
                <a:solidFill>
                  <a:srgbClr val="000000"/>
                </a:solidFill>
              </a:rPr>
              <a:t>  P</a:t>
            </a:r>
            <a:r>
              <a:rPr lang="en-US" altLang="zh-CN" sz="3600">
                <a:solidFill>
                  <a:srgbClr val="000000"/>
                </a:solidFill>
              </a:rPr>
              <a:t>{ 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&gt; </a:t>
            </a:r>
            <a:r>
              <a:rPr lang="en-US" altLang="zh-CN" sz="3600" i="1">
                <a:solidFill>
                  <a:srgbClr val="000000"/>
                </a:solidFill>
              </a:rPr>
              <a:t>t</a:t>
            </a:r>
            <a:r>
              <a:rPr lang="en-US" altLang="zh-CN" sz="3600">
                <a:solidFill>
                  <a:srgbClr val="000000"/>
                </a:solidFill>
              </a:rPr>
              <a:t> + </a:t>
            </a:r>
            <a:r>
              <a:rPr lang="en-US" altLang="zh-CN" sz="3600" i="1">
                <a:solidFill>
                  <a:srgbClr val="000000"/>
                </a:solidFill>
              </a:rPr>
              <a:t>s</a:t>
            </a:r>
            <a:r>
              <a:rPr lang="en-US" altLang="zh-CN" sz="3600">
                <a:solidFill>
                  <a:srgbClr val="000000"/>
                </a:solidFill>
              </a:rPr>
              <a:t> | 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&gt; </a:t>
            </a:r>
            <a:r>
              <a:rPr lang="en-US" altLang="zh-CN" sz="3600" i="1">
                <a:solidFill>
                  <a:srgbClr val="000000"/>
                </a:solidFill>
              </a:rPr>
              <a:t>t</a:t>
            </a:r>
            <a:r>
              <a:rPr lang="en-US" altLang="zh-CN" sz="3600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613419" name="Text Box 43"/>
          <p:cNvSpPr txBox="1">
            <a:spLocks noChangeArrowheads="1"/>
          </p:cNvSpPr>
          <p:nvPr/>
        </p:nvSpPr>
        <p:spPr bwMode="auto">
          <a:xfrm>
            <a:off x="4270375" y="5086945"/>
            <a:ext cx="2135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</a:rPr>
              <a:t>= </a:t>
            </a:r>
            <a:r>
              <a:rPr lang="en-US" altLang="zh-CN" sz="3600" i="1">
                <a:solidFill>
                  <a:srgbClr val="000000"/>
                </a:solidFill>
              </a:rPr>
              <a:t>P</a:t>
            </a:r>
            <a:r>
              <a:rPr lang="en-US" altLang="zh-CN" sz="3600">
                <a:solidFill>
                  <a:srgbClr val="000000"/>
                </a:solidFill>
              </a:rPr>
              <a:t>{ 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&gt; </a:t>
            </a:r>
            <a:r>
              <a:rPr lang="en-US" altLang="zh-CN" sz="3600" i="1">
                <a:solidFill>
                  <a:srgbClr val="000000"/>
                </a:solidFill>
              </a:rPr>
              <a:t>s</a:t>
            </a:r>
            <a:r>
              <a:rPr lang="en-US" altLang="zh-CN" sz="3600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613420" name="Text Box 44">
            <a:hlinkClick r:id="rId2" action="ppaction://hlinkpres?slideindex=1&amp;slidetitle=23"/>
          </p:cNvPr>
          <p:cNvSpPr txBox="1">
            <a:spLocks noChangeArrowheads="1"/>
          </p:cNvSpPr>
          <p:nvPr/>
        </p:nvSpPr>
        <p:spPr bwMode="auto">
          <a:xfrm>
            <a:off x="5075113" y="764704"/>
            <a:ext cx="3889375" cy="1379545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3600"/>
              <a:t> 密度：</a:t>
            </a:r>
            <a:r>
              <a:rPr lang="zh-CN" altLang="en-US" sz="3600">
                <a:solidFill>
                  <a:srgbClr val="000000"/>
                </a:solidFill>
              </a:rPr>
              <a:t>概率在各处的密集程度一样，即概率均匀分布在这区间上</a:t>
            </a:r>
            <a:r>
              <a:rPr lang="en-US" altLang="zh-CN" sz="36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468313" y="5647457"/>
            <a:ext cx="83518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dirty="0">
                <a:solidFill>
                  <a:srgbClr val="A50021"/>
                </a:solidFill>
              </a:rPr>
              <a:t>应用</a:t>
            </a:r>
            <a:r>
              <a:rPr lang="en-US" altLang="zh-CN" sz="3600" dirty="0">
                <a:solidFill>
                  <a:srgbClr val="000000"/>
                </a:solidFill>
              </a:rPr>
              <a:t>: </a:t>
            </a:r>
            <a:r>
              <a:rPr lang="zh-CN" altLang="en-US" sz="3600" dirty="0">
                <a:solidFill>
                  <a:srgbClr val="000000"/>
                </a:solidFill>
              </a:rPr>
              <a:t>指数分布常用于描述处于</a:t>
            </a:r>
            <a:r>
              <a:rPr lang="zh-CN" altLang="en-US" sz="3600" u="sng" dirty="0">
                <a:solidFill>
                  <a:srgbClr val="A50021"/>
                </a:solidFill>
              </a:rPr>
              <a:t>稳定工作状态</a:t>
            </a:r>
            <a:r>
              <a:rPr lang="zh-CN" altLang="en-US" sz="3600" dirty="0">
                <a:solidFill>
                  <a:srgbClr val="000000"/>
                </a:solidFill>
              </a:rPr>
              <a:t>的电子元件的寿命</a:t>
            </a:r>
            <a:r>
              <a:rPr lang="en-US" altLang="zh-CN" sz="3600" dirty="0"/>
              <a:t>;</a:t>
            </a:r>
            <a:r>
              <a:rPr lang="zh-CN" altLang="en-US" sz="3600" dirty="0">
                <a:solidFill>
                  <a:srgbClr val="000000"/>
                </a:solidFill>
              </a:rPr>
              <a:t>大型复杂系统</a:t>
            </a:r>
            <a:r>
              <a:rPr lang="en-US" altLang="zh-CN" sz="3600" dirty="0">
                <a:solidFill>
                  <a:srgbClr val="000000"/>
                </a:solidFill>
              </a:rPr>
              <a:t>(</a:t>
            </a:r>
            <a:r>
              <a:rPr lang="zh-CN" altLang="en-US" sz="3600" dirty="0">
                <a:solidFill>
                  <a:srgbClr val="000000"/>
                </a:solidFill>
              </a:rPr>
              <a:t>如计算机</a:t>
            </a:r>
            <a:r>
              <a:rPr lang="en-US" altLang="zh-CN" sz="3600" dirty="0">
                <a:solidFill>
                  <a:srgbClr val="000000"/>
                </a:solidFill>
              </a:rPr>
              <a:t>)</a:t>
            </a:r>
            <a:r>
              <a:rPr lang="zh-CN" altLang="en-US" sz="3600" dirty="0">
                <a:solidFill>
                  <a:srgbClr val="000000"/>
                </a:solidFill>
              </a:rPr>
              <a:t>的故障间隔时间的</a:t>
            </a:r>
            <a:r>
              <a:rPr lang="zh-CN" altLang="en-US" sz="3600" u="sng" dirty="0">
                <a:solidFill>
                  <a:srgbClr val="A50021"/>
                </a:solidFill>
              </a:rPr>
              <a:t>失效分布</a:t>
            </a:r>
            <a:r>
              <a:rPr lang="en-US" altLang="zh-CN" sz="3600" u="sng" dirty="0">
                <a:solidFill>
                  <a:srgbClr val="A50021"/>
                </a:solidFill>
              </a:rPr>
              <a:t>.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  <p:grpSp>
        <p:nvGrpSpPr>
          <p:cNvPr id="51" name="Group 16"/>
          <p:cNvGrpSpPr>
            <a:grpSpLocks/>
          </p:cNvGrpSpPr>
          <p:nvPr/>
        </p:nvGrpSpPr>
        <p:grpSpPr bwMode="auto">
          <a:xfrm>
            <a:off x="5337572" y="4605409"/>
            <a:ext cx="3556000" cy="828676"/>
            <a:chOff x="2120" y="3321"/>
            <a:chExt cx="2240" cy="522"/>
          </a:xfrm>
        </p:grpSpPr>
        <p:grpSp>
          <p:nvGrpSpPr>
            <p:cNvPr id="52" name="Group 17"/>
            <p:cNvGrpSpPr>
              <a:grpSpLocks/>
            </p:cNvGrpSpPr>
            <p:nvPr/>
          </p:nvGrpSpPr>
          <p:grpSpPr bwMode="auto">
            <a:xfrm>
              <a:off x="2120" y="3456"/>
              <a:ext cx="2240" cy="387"/>
              <a:chOff x="2120" y="3456"/>
              <a:chExt cx="2240" cy="387"/>
            </a:xfrm>
          </p:grpSpPr>
          <p:sp>
            <p:nvSpPr>
              <p:cNvPr id="58" name="Line 18"/>
              <p:cNvSpPr>
                <a:spLocks noChangeShapeType="1"/>
              </p:cNvSpPr>
              <p:nvPr/>
            </p:nvSpPr>
            <p:spPr bwMode="auto">
              <a:xfrm>
                <a:off x="2120" y="3543"/>
                <a:ext cx="2240" cy="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3600"/>
              </a:p>
            </p:txBody>
          </p:sp>
          <p:sp>
            <p:nvSpPr>
              <p:cNvPr id="59" name="Line 19"/>
              <p:cNvSpPr>
                <a:spLocks noChangeShapeType="1"/>
              </p:cNvSpPr>
              <p:nvPr/>
            </p:nvSpPr>
            <p:spPr bwMode="auto">
              <a:xfrm>
                <a:off x="2784" y="345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3600"/>
              </a:p>
            </p:txBody>
          </p:sp>
          <p:sp>
            <p:nvSpPr>
              <p:cNvPr id="60" name="Text Box 20"/>
              <p:cNvSpPr txBox="1">
                <a:spLocks noChangeArrowheads="1"/>
              </p:cNvSpPr>
              <p:nvPr/>
            </p:nvSpPr>
            <p:spPr bwMode="auto">
              <a:xfrm>
                <a:off x="2545" y="3488"/>
                <a:ext cx="28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3600" i="1" dirty="0">
                    <a:solidFill>
                      <a:srgbClr val="000066"/>
                    </a:solidFill>
                  </a:rPr>
                  <a:t>t</a:t>
                </a:r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3050" y="3552"/>
                <a:ext cx="28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3600" i="1" dirty="0">
                    <a:solidFill>
                      <a:srgbClr val="000066"/>
                    </a:solidFill>
                  </a:rPr>
                  <a:t>s</a:t>
                </a:r>
              </a:p>
            </p:txBody>
          </p:sp>
        </p:grpSp>
        <p:grpSp>
          <p:nvGrpSpPr>
            <p:cNvPr id="53" name="Group 22"/>
            <p:cNvGrpSpPr>
              <a:grpSpLocks/>
            </p:cNvGrpSpPr>
            <p:nvPr/>
          </p:nvGrpSpPr>
          <p:grpSpPr bwMode="auto">
            <a:xfrm>
              <a:off x="3600" y="3456"/>
              <a:ext cx="555" cy="323"/>
              <a:chOff x="3600" y="3456"/>
              <a:chExt cx="555" cy="323"/>
            </a:xfrm>
          </p:grpSpPr>
          <p:sp>
            <p:nvSpPr>
              <p:cNvPr id="56" name="Text Box 23"/>
              <p:cNvSpPr txBox="1">
                <a:spLocks noChangeArrowheads="1"/>
              </p:cNvSpPr>
              <p:nvPr/>
            </p:nvSpPr>
            <p:spPr bwMode="auto">
              <a:xfrm>
                <a:off x="3617" y="3488"/>
                <a:ext cx="5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3600" i="1" dirty="0" err="1">
                    <a:solidFill>
                      <a:srgbClr val="000066"/>
                    </a:solidFill>
                  </a:rPr>
                  <a:t>t+s</a:t>
                </a:r>
                <a:endParaRPr lang="en-US" altLang="zh-CN" sz="3600" i="1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57" name="Line 24"/>
              <p:cNvSpPr>
                <a:spLocks noChangeShapeType="1"/>
              </p:cNvSpPr>
              <p:nvPr/>
            </p:nvSpPr>
            <p:spPr bwMode="auto">
              <a:xfrm flipV="1">
                <a:off x="3600" y="345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3600"/>
              </a:p>
            </p:txBody>
          </p:sp>
        </p:grpSp>
        <p:sp>
          <p:nvSpPr>
            <p:cNvPr id="54" name="Freeform 25"/>
            <p:cNvSpPr>
              <a:spLocks/>
            </p:cNvSpPr>
            <p:nvPr/>
          </p:nvSpPr>
          <p:spPr bwMode="auto">
            <a:xfrm flipH="1">
              <a:off x="3600" y="3321"/>
              <a:ext cx="760" cy="231"/>
            </a:xfrm>
            <a:custGeom>
              <a:avLst/>
              <a:gdLst>
                <a:gd name="T0" fmla="*/ 2688 w 2688"/>
                <a:gd name="T1" fmla="*/ 288 h 288"/>
                <a:gd name="T2" fmla="*/ 2592 w 2688"/>
                <a:gd name="T3" fmla="*/ 0 h 288"/>
                <a:gd name="T4" fmla="*/ 0 w 2688"/>
                <a:gd name="T5" fmla="*/ 0 h 288"/>
                <a:gd name="T6" fmla="*/ 0 60000 65536"/>
                <a:gd name="T7" fmla="*/ 0 60000 65536"/>
                <a:gd name="T8" fmla="*/ 0 60000 65536"/>
                <a:gd name="T9" fmla="*/ 0 w 2688"/>
                <a:gd name="T10" fmla="*/ 0 h 288"/>
                <a:gd name="T11" fmla="*/ 2688 w 26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88" h="288">
                  <a:moveTo>
                    <a:pt x="2688" y="288"/>
                  </a:moveTo>
                  <a:lnTo>
                    <a:pt x="259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3600"/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 flipH="1">
              <a:off x="2789" y="3321"/>
              <a:ext cx="1571" cy="213"/>
            </a:xfrm>
            <a:custGeom>
              <a:avLst/>
              <a:gdLst>
                <a:gd name="T0" fmla="*/ 2688 w 2688"/>
                <a:gd name="T1" fmla="*/ 288 h 288"/>
                <a:gd name="T2" fmla="*/ 2592 w 2688"/>
                <a:gd name="T3" fmla="*/ 0 h 288"/>
                <a:gd name="T4" fmla="*/ 0 w 2688"/>
                <a:gd name="T5" fmla="*/ 0 h 288"/>
                <a:gd name="T6" fmla="*/ 0 60000 65536"/>
                <a:gd name="T7" fmla="*/ 0 60000 65536"/>
                <a:gd name="T8" fmla="*/ 0 60000 65536"/>
                <a:gd name="T9" fmla="*/ 0 w 2688"/>
                <a:gd name="T10" fmla="*/ 0 h 288"/>
                <a:gd name="T11" fmla="*/ 2688 w 26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88" h="288">
                  <a:moveTo>
                    <a:pt x="2688" y="288"/>
                  </a:moveTo>
                  <a:lnTo>
                    <a:pt x="259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3600"/>
            </a:p>
          </p:txBody>
        </p:sp>
      </p:grpSp>
      <p:grpSp>
        <p:nvGrpSpPr>
          <p:cNvPr id="63" name="Group 177"/>
          <p:cNvGrpSpPr>
            <a:grpSpLocks/>
          </p:cNvGrpSpPr>
          <p:nvPr/>
        </p:nvGrpSpPr>
        <p:grpSpPr bwMode="auto">
          <a:xfrm rot="10800000">
            <a:off x="6384528" y="5003468"/>
            <a:ext cx="1355824" cy="457607"/>
            <a:chOff x="2476" y="1388"/>
            <a:chExt cx="1556" cy="312"/>
          </a:xfrm>
        </p:grpSpPr>
        <p:sp>
          <p:nvSpPr>
            <p:cNvPr id="64" name="Freeform 178"/>
            <p:cNvSpPr>
              <a:spLocks/>
            </p:cNvSpPr>
            <p:nvPr/>
          </p:nvSpPr>
          <p:spPr bwMode="auto">
            <a:xfrm>
              <a:off x="2521" y="1388"/>
              <a:ext cx="1511" cy="292"/>
            </a:xfrm>
            <a:custGeom>
              <a:avLst/>
              <a:gdLst>
                <a:gd name="T0" fmla="*/ 0 w 1511"/>
                <a:gd name="T1" fmla="*/ 246 h 292"/>
                <a:gd name="T2" fmla="*/ 71 w 1511"/>
                <a:gd name="T3" fmla="*/ 4 h 292"/>
                <a:gd name="T4" fmla="*/ 1435 w 1511"/>
                <a:gd name="T5" fmla="*/ 0 h 292"/>
                <a:gd name="T6" fmla="*/ 1511 w 1511"/>
                <a:gd name="T7" fmla="*/ 292 h 2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1"/>
                <a:gd name="T13" fmla="*/ 0 h 292"/>
                <a:gd name="T14" fmla="*/ 1511 w 1511"/>
                <a:gd name="T15" fmla="*/ 292 h 2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1" h="292">
                  <a:moveTo>
                    <a:pt x="0" y="246"/>
                  </a:moveTo>
                  <a:lnTo>
                    <a:pt x="71" y="4"/>
                  </a:lnTo>
                  <a:lnTo>
                    <a:pt x="1435" y="0"/>
                  </a:lnTo>
                  <a:lnTo>
                    <a:pt x="1511" y="29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3600"/>
            </a:p>
          </p:txBody>
        </p:sp>
        <p:sp>
          <p:nvSpPr>
            <p:cNvPr id="65" name="Oval 179"/>
            <p:cNvSpPr>
              <a:spLocks noChangeArrowheads="1"/>
            </p:cNvSpPr>
            <p:nvPr/>
          </p:nvSpPr>
          <p:spPr bwMode="auto">
            <a:xfrm>
              <a:off x="2476" y="1632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92" grpId="0" autoUpdateAnimBg="0"/>
      <p:bldP spid="613410" grpId="0" autoUpdateAnimBg="0"/>
      <p:bldP spid="613411" grpId="0" autoUpdateAnimBg="0"/>
      <p:bldP spid="613416" grpId="0" autoUpdateAnimBg="0"/>
      <p:bldP spid="613417" grpId="0" autoUpdateAnimBg="0"/>
      <p:bldP spid="613418" grpId="0" autoUpdateAnimBg="0"/>
      <p:bldP spid="613419" grpId="0" autoUpdateAnimBg="0"/>
      <p:bldP spid="613420" grpId="0" animBg="1" autoUpdateAnimBg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02" name="Text Box 6"/>
          <p:cNvSpPr txBox="1">
            <a:spLocks noChangeArrowheads="1"/>
          </p:cNvSpPr>
          <p:nvPr/>
        </p:nvSpPr>
        <p:spPr bwMode="auto">
          <a:xfrm>
            <a:off x="424104" y="596643"/>
            <a:ext cx="2735262" cy="46166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3600" dirty="0">
                <a:ea typeface="宋体" pitchFamily="2" charset="-122"/>
              </a:rPr>
              <a:t>三、指数分布</a:t>
            </a:r>
            <a:endParaRPr lang="zh-CN" altLang="en-US" sz="3600" i="1" dirty="0">
              <a:ea typeface="宋体" pitchFamily="2" charset="-122"/>
            </a:endParaRPr>
          </a:p>
        </p:txBody>
      </p:sp>
      <p:sp>
        <p:nvSpPr>
          <p:cNvPr id="34819" name="Text Box 7"/>
          <p:cNvSpPr txBox="1">
            <a:spLocks noChangeArrowheads="1"/>
          </p:cNvSpPr>
          <p:nvPr/>
        </p:nvSpPr>
        <p:spPr bwMode="auto">
          <a:xfrm>
            <a:off x="152535" y="1180976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</a:rPr>
              <a:t> 设随机变量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</a:t>
            </a:r>
            <a:r>
              <a:rPr lang="zh-CN" altLang="en-US" sz="3600">
                <a:solidFill>
                  <a:srgbClr val="000000"/>
                </a:solidFill>
              </a:rPr>
              <a:t>的概率密度函数为</a:t>
            </a:r>
            <a:endParaRPr lang="zh-CN" altLang="en-US" sz="3600" i="1">
              <a:solidFill>
                <a:srgbClr val="000000"/>
              </a:solidFill>
            </a:endParaRPr>
          </a:p>
        </p:txBody>
      </p:sp>
      <p:grpSp>
        <p:nvGrpSpPr>
          <p:cNvPr id="34820" name="Group 8"/>
          <p:cNvGrpSpPr>
            <a:grpSpLocks/>
          </p:cNvGrpSpPr>
          <p:nvPr/>
        </p:nvGrpSpPr>
        <p:grpSpPr bwMode="auto">
          <a:xfrm>
            <a:off x="1606685" y="1614361"/>
            <a:ext cx="4572000" cy="1060450"/>
            <a:chOff x="1632" y="2884"/>
            <a:chExt cx="2880" cy="668"/>
          </a:xfrm>
        </p:grpSpPr>
        <p:sp>
          <p:nvSpPr>
            <p:cNvPr id="34827" name="Text Box 9"/>
            <p:cNvSpPr txBox="1">
              <a:spLocks noChangeArrowheads="1"/>
            </p:cNvSpPr>
            <p:nvPr/>
          </p:nvSpPr>
          <p:spPr bwMode="auto">
            <a:xfrm>
              <a:off x="1632" y="3081"/>
              <a:ext cx="1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i="1"/>
                <a:t>f</a:t>
              </a:r>
              <a:r>
                <a:rPr lang="en-US" altLang="zh-CN" sz="3600"/>
                <a:t> </a:t>
              </a:r>
              <a:r>
                <a:rPr lang="en-US" altLang="zh-CN" sz="3600">
                  <a:solidFill>
                    <a:srgbClr val="000000"/>
                  </a:solidFill>
                </a:rPr>
                <a:t>( </a:t>
              </a:r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  <a:r>
                <a:rPr lang="en-US" altLang="zh-CN" sz="3600">
                  <a:solidFill>
                    <a:srgbClr val="000000"/>
                  </a:solidFill>
                </a:rPr>
                <a:t> ) = </a:t>
              </a:r>
            </a:p>
          </p:txBody>
        </p:sp>
        <p:sp>
          <p:nvSpPr>
            <p:cNvPr id="34828" name="Text Box 10"/>
            <p:cNvSpPr txBox="1">
              <a:spLocks noChangeArrowheads="1"/>
            </p:cNvSpPr>
            <p:nvPr/>
          </p:nvSpPr>
          <p:spPr bwMode="auto">
            <a:xfrm>
              <a:off x="2640" y="2884"/>
              <a:ext cx="187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600" i="1" dirty="0" err="1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en-US" altLang="zh-CN" sz="3600" i="1" dirty="0" err="1">
                  <a:solidFill>
                    <a:srgbClr val="000000"/>
                  </a:solidFill>
                </a:rPr>
                <a:t>e</a:t>
              </a:r>
              <a:r>
                <a:rPr lang="en-US" altLang="zh-CN" sz="3600" i="1" baseline="30000" dirty="0" err="1">
                  <a:solidFill>
                    <a:srgbClr val="000000"/>
                  </a:solidFill>
                </a:rPr>
                <a:t>－</a:t>
              </a:r>
              <a:r>
                <a:rPr lang="en-US" altLang="zh-CN" sz="3600" i="1" baseline="30000" dirty="0" err="1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en-US" altLang="zh-CN" sz="3600" i="1" baseline="30000" dirty="0" err="1">
                  <a:solidFill>
                    <a:srgbClr val="000000"/>
                  </a:solidFill>
                </a:rPr>
                <a:t>x</a:t>
              </a:r>
              <a:r>
                <a:rPr lang="en-US" altLang="zh-CN" sz="3600" baseline="30000" dirty="0">
                  <a:solidFill>
                    <a:srgbClr val="000000"/>
                  </a:solidFill>
                </a:rPr>
                <a:t> </a:t>
              </a:r>
              <a:r>
                <a:rPr lang="en-US" altLang="zh-CN" sz="3600" dirty="0">
                  <a:solidFill>
                    <a:srgbClr val="000000"/>
                  </a:solidFill>
                </a:rPr>
                <a:t>     </a:t>
              </a:r>
              <a:r>
                <a:rPr lang="en-US" altLang="zh-CN" sz="3600" i="1" dirty="0">
                  <a:solidFill>
                    <a:srgbClr val="000000"/>
                  </a:solidFill>
                </a:rPr>
                <a:t>x</a:t>
              </a:r>
              <a:r>
                <a:rPr lang="en-US" altLang="zh-CN" sz="3600" dirty="0">
                  <a:solidFill>
                    <a:srgbClr val="000000"/>
                  </a:solidFill>
                </a:rPr>
                <a:t>  &gt;  0</a:t>
              </a:r>
              <a:endParaRPr lang="en-US" altLang="zh-CN" sz="3600" i="1" baseline="30000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3600" dirty="0">
                  <a:solidFill>
                    <a:srgbClr val="000000"/>
                  </a:solidFill>
                </a:rPr>
                <a:t>0              </a:t>
              </a:r>
              <a:r>
                <a:rPr lang="en-US" altLang="zh-CN" sz="3600" i="1" dirty="0">
                  <a:solidFill>
                    <a:srgbClr val="000000"/>
                  </a:solidFill>
                </a:rPr>
                <a:t>x</a:t>
              </a:r>
              <a:r>
                <a:rPr lang="en-US" altLang="zh-CN" sz="3600" dirty="0">
                  <a:solidFill>
                    <a:srgbClr val="000000"/>
                  </a:solidFill>
                </a:rPr>
                <a:t> ≤ 0</a:t>
              </a:r>
            </a:p>
          </p:txBody>
        </p:sp>
        <p:sp>
          <p:nvSpPr>
            <p:cNvPr id="34829" name="Freeform 11"/>
            <p:cNvSpPr>
              <a:spLocks/>
            </p:cNvSpPr>
            <p:nvPr/>
          </p:nvSpPr>
          <p:spPr bwMode="auto">
            <a:xfrm>
              <a:off x="2544" y="2928"/>
              <a:ext cx="96" cy="624"/>
            </a:xfrm>
            <a:custGeom>
              <a:avLst/>
              <a:gdLst>
                <a:gd name="T0" fmla="*/ 96 w 96"/>
                <a:gd name="T1" fmla="*/ 0 h 960"/>
                <a:gd name="T2" fmla="*/ 48 w 96"/>
                <a:gd name="T3" fmla="*/ 1 h 960"/>
                <a:gd name="T4" fmla="*/ 48 w 96"/>
                <a:gd name="T5" fmla="*/ 10 h 960"/>
                <a:gd name="T6" fmla="*/ 0 w 96"/>
                <a:gd name="T7" fmla="*/ 11 h 960"/>
                <a:gd name="T8" fmla="*/ 48 w 96"/>
                <a:gd name="T9" fmla="*/ 12 h 960"/>
                <a:gd name="T10" fmla="*/ 48 w 96"/>
                <a:gd name="T11" fmla="*/ 19 h 960"/>
                <a:gd name="T12" fmla="*/ 96 w 96"/>
                <a:gd name="T13" fmla="*/ 2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60"/>
                <a:gd name="T23" fmla="*/ 96 w 96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60">
                  <a:moveTo>
                    <a:pt x="96" y="0"/>
                  </a:moveTo>
                  <a:lnTo>
                    <a:pt x="48" y="48"/>
                  </a:lnTo>
                  <a:lnTo>
                    <a:pt x="48" y="480"/>
                  </a:lnTo>
                  <a:lnTo>
                    <a:pt x="0" y="528"/>
                  </a:lnTo>
                  <a:lnTo>
                    <a:pt x="48" y="576"/>
                  </a:lnTo>
                  <a:lnTo>
                    <a:pt x="48" y="912"/>
                  </a:lnTo>
                  <a:lnTo>
                    <a:pt x="96" y="960"/>
                  </a:lnTo>
                </a:path>
              </a:pathLst>
            </a:custGeom>
            <a:noFill/>
            <a:ln w="2857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34821" name="Text Box 12"/>
          <p:cNvSpPr txBox="1">
            <a:spLocks noChangeArrowheads="1"/>
          </p:cNvSpPr>
          <p:nvPr/>
        </p:nvSpPr>
        <p:spPr bwMode="auto">
          <a:xfrm>
            <a:off x="239847" y="2693863"/>
            <a:ext cx="703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</a:rPr>
              <a:t>则称随机变量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</a:t>
            </a:r>
            <a:r>
              <a:rPr lang="zh-CN" altLang="en-US" sz="3600">
                <a:solidFill>
                  <a:srgbClr val="000000"/>
                </a:solidFill>
              </a:rPr>
              <a:t>服从参数为 </a:t>
            </a:r>
            <a:r>
              <a:rPr lang="en-US" altLang="zh-CN" sz="3600" i="1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altLang="zh-CN" sz="3600">
                <a:solidFill>
                  <a:srgbClr val="000000"/>
                </a:solidFill>
              </a:rPr>
              <a:t> </a:t>
            </a:r>
            <a:r>
              <a:rPr lang="zh-CN" altLang="en-US" sz="3600">
                <a:solidFill>
                  <a:srgbClr val="000000"/>
                </a:solidFill>
              </a:rPr>
              <a:t>的</a:t>
            </a:r>
            <a:r>
              <a:rPr lang="zh-CN" altLang="en-US" sz="3600" u="sng">
                <a:solidFill>
                  <a:srgbClr val="A50021"/>
                </a:solidFill>
              </a:rPr>
              <a:t>指数分布</a:t>
            </a:r>
            <a:r>
              <a:rPr lang="en-US" altLang="zh-CN" sz="3600" u="sng">
                <a:solidFill>
                  <a:srgbClr val="CC3300"/>
                </a:solidFill>
              </a:rPr>
              <a:t>.</a:t>
            </a:r>
            <a:endParaRPr lang="en-US" altLang="zh-CN" sz="3600" i="1">
              <a:solidFill>
                <a:srgbClr val="000000"/>
              </a:solidFill>
            </a:endParaRPr>
          </a:p>
        </p:txBody>
      </p:sp>
      <p:sp>
        <p:nvSpPr>
          <p:cNvPr id="34822" name="Text Box 13"/>
          <p:cNvSpPr txBox="1">
            <a:spLocks noChangeArrowheads="1"/>
          </p:cNvSpPr>
          <p:nvPr/>
        </p:nvSpPr>
        <p:spPr bwMode="auto">
          <a:xfrm>
            <a:off x="5740535" y="2176338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</a:rPr>
              <a:t>( </a:t>
            </a:r>
            <a:r>
              <a:rPr lang="en-US" altLang="zh-CN" sz="3600" i="1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altLang="zh-CN" sz="3600">
                <a:solidFill>
                  <a:srgbClr val="000000"/>
                </a:solidFill>
                <a:latin typeface="Symbol" pitchFamily="18" charset="2"/>
              </a:rPr>
              <a:t>  &gt; 0</a:t>
            </a:r>
            <a:r>
              <a:rPr lang="en-US" altLang="zh-CN" sz="36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8518" name="Rectangle 22"/>
          <p:cNvSpPr>
            <a:spLocks noChangeArrowheads="1"/>
          </p:cNvSpPr>
          <p:nvPr/>
        </p:nvSpPr>
        <p:spPr bwMode="auto">
          <a:xfrm>
            <a:off x="230719" y="4783435"/>
            <a:ext cx="87298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若次数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(</a:t>
            </a:r>
            <a:r>
              <a:rPr lang="en-US" altLang="zh-CN" sz="3600" i="1" dirty="0">
                <a:solidFill>
                  <a:srgbClr val="000000"/>
                </a:solidFill>
              </a:rPr>
              <a:t>t</a:t>
            </a:r>
            <a:r>
              <a:rPr lang="en-US" altLang="zh-CN" sz="3600" dirty="0">
                <a:solidFill>
                  <a:srgbClr val="000000"/>
                </a:solidFill>
              </a:rPr>
              <a:t>)</a:t>
            </a:r>
            <a:r>
              <a:rPr lang="zh-CN" altLang="en-US" sz="3600" dirty="0">
                <a:solidFill>
                  <a:srgbClr val="000000"/>
                </a:solidFill>
              </a:rPr>
              <a:t>为参数为</a:t>
            </a:r>
            <a:r>
              <a:rPr lang="el-GR" altLang="zh-CN" sz="3600" i="1" u="sng" dirty="0">
                <a:solidFill>
                  <a:srgbClr val="C00000"/>
                </a:solidFill>
              </a:rPr>
              <a:t>λ</a:t>
            </a:r>
            <a:r>
              <a:rPr lang="en-US" altLang="zh-CN" sz="3600" i="1" u="sng" dirty="0">
                <a:solidFill>
                  <a:srgbClr val="C00000"/>
                </a:solidFill>
              </a:rPr>
              <a:t>t</a:t>
            </a:r>
            <a:r>
              <a:rPr lang="zh-CN" altLang="en-US" sz="3600" dirty="0">
                <a:solidFill>
                  <a:srgbClr val="000000"/>
                </a:solidFill>
              </a:rPr>
              <a:t>的泊松分布</a:t>
            </a:r>
            <a:r>
              <a:rPr lang="en-US" altLang="zh-CN" sz="3600" dirty="0">
                <a:solidFill>
                  <a:srgbClr val="000000"/>
                </a:solidFill>
              </a:rPr>
              <a:t>, </a:t>
            </a:r>
            <a:r>
              <a:rPr lang="zh-CN" altLang="en-US" sz="3600" dirty="0">
                <a:solidFill>
                  <a:srgbClr val="000000"/>
                </a:solidFill>
              </a:rPr>
              <a:t>以</a:t>
            </a:r>
            <a:r>
              <a:rPr lang="el-GR" altLang="zh-CN" sz="3600" i="1" dirty="0">
                <a:solidFill>
                  <a:srgbClr val="000000"/>
                </a:solidFill>
              </a:rPr>
              <a:t>σ</a:t>
            </a:r>
            <a:r>
              <a:rPr lang="en-US" altLang="zh-CN" sz="3600" baseline="-25000" dirty="0">
                <a:solidFill>
                  <a:srgbClr val="000000"/>
                </a:solidFill>
              </a:rPr>
              <a:t>1 </a:t>
            </a:r>
            <a:r>
              <a:rPr lang="zh-CN" altLang="en-US" sz="3600" dirty="0">
                <a:solidFill>
                  <a:srgbClr val="000000"/>
                </a:solidFill>
              </a:rPr>
              <a:t>记为第一次到达的时刻</a:t>
            </a:r>
            <a:r>
              <a:rPr lang="en-US" altLang="zh-CN" sz="3600" dirty="0">
                <a:solidFill>
                  <a:srgbClr val="000000"/>
                </a:solidFill>
              </a:rPr>
              <a:t>, </a:t>
            </a:r>
            <a:r>
              <a:rPr lang="zh-CN" altLang="en-US" sz="3600" dirty="0">
                <a:solidFill>
                  <a:srgbClr val="000000"/>
                </a:solidFill>
              </a:rPr>
              <a:t>则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279990" y="3265165"/>
            <a:ext cx="4824413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指数分布与泊松分布的关系？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894507"/>
              </p:ext>
            </p:extLst>
          </p:nvPr>
        </p:nvGraphicFramePr>
        <p:xfrm>
          <a:off x="1532642" y="5373216"/>
          <a:ext cx="1844392" cy="489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28600" progId="Equation.DSMT4">
                  <p:embed/>
                </p:oleObj>
              </mc:Choice>
              <mc:Fallback>
                <p:oleObj name="Equation" r:id="rId2" imgW="761760" imgH="2286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642" y="5373216"/>
                        <a:ext cx="1844392" cy="489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05254"/>
              </p:ext>
            </p:extLst>
          </p:nvPr>
        </p:nvGraphicFramePr>
        <p:xfrm>
          <a:off x="3249069" y="5445224"/>
          <a:ext cx="20510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03040" progId="Equation.DSMT4">
                  <p:embed/>
                </p:oleObj>
              </mc:Choice>
              <mc:Fallback>
                <p:oleObj name="Equation" r:id="rId4" imgW="799920" imgH="20304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069" y="5445224"/>
                        <a:ext cx="20510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9">
            <a:extLst>
              <a:ext uri="{FF2B5EF4-FFF2-40B4-BE49-F238E27FC236}">
                <a16:creationId xmlns:a16="http://schemas.microsoft.com/office/drawing/2014/main" id="{0FB405C6-5B2D-7D9B-0264-4DDF75486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483018"/>
              </p:ext>
            </p:extLst>
          </p:nvPr>
        </p:nvGraphicFramePr>
        <p:xfrm>
          <a:off x="5725109" y="693766"/>
          <a:ext cx="3321674" cy="942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280" imgH="482400" progId="Equation.DSMT4">
                  <p:embed/>
                </p:oleObj>
              </mc:Choice>
              <mc:Fallback>
                <p:oleObj name="Equation" r:id="rId6" imgW="1511280" imgH="482400" progId="Equation.DSMT4">
                  <p:embed/>
                  <p:pic>
                    <p:nvPicPr>
                      <p:cNvPr id="3" name="Object 19">
                        <a:extLst>
                          <a:ext uri="{FF2B5EF4-FFF2-40B4-BE49-F238E27FC236}">
                            <a16:creationId xmlns:a16="http://schemas.microsoft.com/office/drawing/2014/main" id="{0FB405C6-5B2D-7D9B-0264-4DDF75486E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109" y="693766"/>
                        <a:ext cx="3321674" cy="94282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05FF9A9-327A-6D98-DDAD-3B44E6FB1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599487"/>
              </p:ext>
            </p:extLst>
          </p:nvPr>
        </p:nvGraphicFramePr>
        <p:xfrm>
          <a:off x="5187158" y="5157192"/>
          <a:ext cx="286226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419040" progId="Equation.DSMT4">
                  <p:embed/>
                </p:oleObj>
              </mc:Choice>
              <mc:Fallback>
                <p:oleObj name="Equation" r:id="rId8" imgW="1117440" imgH="419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05FF9A9-327A-6D98-DDAD-3B44E6FB13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158" y="5157192"/>
                        <a:ext cx="2862263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9">
            <a:extLst>
              <a:ext uri="{FF2B5EF4-FFF2-40B4-BE49-F238E27FC236}">
                <a16:creationId xmlns:a16="http://schemas.microsoft.com/office/drawing/2014/main" id="{17DBA91C-B02B-82FC-11F4-FB6F8C572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42" y="3645024"/>
            <a:ext cx="8892480" cy="5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 i="1" dirty="0">
                <a:solidFill>
                  <a:srgbClr val="CC0000"/>
                </a:solidFill>
              </a:rPr>
              <a:t>X</a:t>
            </a:r>
            <a:r>
              <a:rPr lang="en-US" altLang="zh-CN" sz="3600" dirty="0">
                <a:solidFill>
                  <a:srgbClr val="CC0000"/>
                </a:solidFill>
              </a:rPr>
              <a:t>(</a:t>
            </a:r>
            <a:r>
              <a:rPr lang="en-US" altLang="zh-CN" sz="3600" i="1" dirty="0">
                <a:solidFill>
                  <a:srgbClr val="CC0000"/>
                </a:solidFill>
              </a:rPr>
              <a:t>t</a:t>
            </a:r>
            <a:r>
              <a:rPr lang="en-US" altLang="zh-CN" sz="3600" dirty="0">
                <a:solidFill>
                  <a:srgbClr val="CC0000"/>
                </a:solidFill>
              </a:rPr>
              <a:t>)(</a:t>
            </a:r>
            <a:r>
              <a:rPr lang="zh-CN" altLang="en-US" sz="3600" dirty="0">
                <a:solidFill>
                  <a:srgbClr val="CC0000"/>
                </a:solidFill>
              </a:rPr>
              <a:t>随机变量</a:t>
            </a:r>
            <a:r>
              <a:rPr lang="en-US" altLang="zh-CN" sz="3600" dirty="0">
                <a:solidFill>
                  <a:srgbClr val="CC0000"/>
                </a:solidFill>
              </a:rPr>
              <a:t>) ~ </a:t>
            </a:r>
            <a:r>
              <a:rPr lang="en-US" altLang="zh-CN" sz="3600" i="1" dirty="0">
                <a:solidFill>
                  <a:srgbClr val="CC0000"/>
                </a:solidFill>
              </a:rPr>
              <a:t>P</a:t>
            </a:r>
            <a:r>
              <a:rPr lang="en-US" altLang="zh-CN" sz="3600" dirty="0">
                <a:solidFill>
                  <a:srgbClr val="CC0000"/>
                </a:solidFill>
              </a:rPr>
              <a:t>(</a:t>
            </a:r>
            <a:r>
              <a:rPr lang="en-US" altLang="zh-CN" sz="3600" i="1" dirty="0">
                <a:solidFill>
                  <a:srgbClr val="CC0000"/>
                </a:solidFill>
                <a:latin typeface="Symbol" pitchFamily="18" charset="2"/>
              </a:rPr>
              <a:t>l</a:t>
            </a:r>
            <a:r>
              <a:rPr lang="en-US" altLang="zh-CN" sz="3600" i="1" baseline="-25000" dirty="0">
                <a:solidFill>
                  <a:srgbClr val="CC0000"/>
                </a:solidFill>
                <a:latin typeface="Symbol" pitchFamily="18" charset="2"/>
              </a:rPr>
              <a:t>0 </a:t>
            </a:r>
            <a:r>
              <a:rPr lang="en-US" altLang="zh-CN" sz="3600" i="1" dirty="0">
                <a:solidFill>
                  <a:srgbClr val="CC0000"/>
                </a:solidFill>
              </a:rPr>
              <a:t>t</a:t>
            </a:r>
            <a:r>
              <a:rPr lang="en-US" altLang="zh-CN" sz="3600" dirty="0">
                <a:solidFill>
                  <a:srgbClr val="CC0000"/>
                </a:solidFill>
              </a:rPr>
              <a:t>):</a:t>
            </a:r>
            <a:r>
              <a:rPr lang="zh-CN" altLang="en-US" sz="3600" dirty="0">
                <a:solidFill>
                  <a:srgbClr val="CC0000"/>
                </a:solidFill>
              </a:rPr>
              <a:t>书上等给出泊松分布的参数</a:t>
            </a:r>
            <a:r>
              <a:rPr lang="en-US" altLang="zh-CN" sz="3600" i="1" dirty="0">
                <a:solidFill>
                  <a:srgbClr val="CC0000"/>
                </a:solidFill>
                <a:latin typeface="Symbol" pitchFamily="18" charset="2"/>
              </a:rPr>
              <a:t>l</a:t>
            </a:r>
            <a:r>
              <a:rPr lang="en-US" altLang="zh-CN" sz="3600" i="1" dirty="0">
                <a:solidFill>
                  <a:srgbClr val="CC0000"/>
                </a:solidFill>
              </a:rPr>
              <a:t>=</a:t>
            </a:r>
            <a:r>
              <a:rPr lang="en-US" altLang="zh-CN" sz="3600" i="1" dirty="0">
                <a:solidFill>
                  <a:srgbClr val="CC0000"/>
                </a:solidFill>
                <a:latin typeface="Symbol" pitchFamily="18" charset="2"/>
              </a:rPr>
              <a:t>l</a:t>
            </a:r>
            <a:r>
              <a:rPr lang="en-US" altLang="zh-CN" sz="3600" i="1" baseline="-25000" dirty="0">
                <a:solidFill>
                  <a:srgbClr val="CC0000"/>
                </a:solidFill>
                <a:latin typeface="Symbol" pitchFamily="18" charset="2"/>
              </a:rPr>
              <a:t>0 </a:t>
            </a:r>
            <a:r>
              <a:rPr lang="en-US" altLang="zh-CN" sz="3600" i="1" dirty="0">
                <a:solidFill>
                  <a:srgbClr val="CC0000"/>
                </a:solidFill>
              </a:rPr>
              <a:t>t</a:t>
            </a:r>
            <a:endParaRPr lang="en-US" altLang="zh-CN" sz="3600" dirty="0">
              <a:solidFill>
                <a:srgbClr val="CC0000"/>
              </a:solidFill>
            </a:endParaRPr>
          </a:p>
        </p:txBody>
      </p:sp>
      <p:sp>
        <p:nvSpPr>
          <p:cNvPr id="6" name="Text Box 32">
            <a:extLst>
              <a:ext uri="{FF2B5EF4-FFF2-40B4-BE49-F238E27FC236}">
                <a16:creationId xmlns:a16="http://schemas.microsoft.com/office/drawing/2014/main" id="{9D413B82-AC8B-BDDB-FE39-9C48EE75D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0" y="4278424"/>
            <a:ext cx="879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i="1" u="sng" dirty="0">
                <a:solidFill>
                  <a:srgbClr val="000000"/>
                </a:solidFill>
                <a:latin typeface="Symbol" pitchFamily="18" charset="2"/>
              </a:rPr>
              <a:t>参数</a:t>
            </a:r>
            <a:r>
              <a:rPr lang="en-US" altLang="zh-CN" sz="3600" i="1" u="sng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altLang="zh-CN" sz="3600" i="1" u="sng" baseline="-25000" dirty="0">
                <a:solidFill>
                  <a:srgbClr val="000000"/>
                </a:solidFill>
                <a:latin typeface="Symbol" pitchFamily="18" charset="2"/>
              </a:rPr>
              <a:t>0</a:t>
            </a:r>
            <a:r>
              <a:rPr lang="en-US" altLang="zh-CN" sz="3600" dirty="0">
                <a:solidFill>
                  <a:srgbClr val="000066"/>
                </a:solidFill>
              </a:rPr>
              <a:t>:</a:t>
            </a:r>
            <a:r>
              <a:rPr lang="zh-CN" altLang="en-US" sz="3600" dirty="0">
                <a:solidFill>
                  <a:srgbClr val="000066"/>
                </a:solidFill>
              </a:rPr>
              <a:t>单位时间</a:t>
            </a:r>
            <a:r>
              <a:rPr lang="en-US" altLang="zh-CN" sz="3600" i="1" dirty="0">
                <a:solidFill>
                  <a:srgbClr val="CC0000"/>
                </a:solidFill>
                <a:latin typeface="Symbol" pitchFamily="18" charset="2"/>
              </a:rPr>
              <a:t>l</a:t>
            </a:r>
            <a:r>
              <a:rPr lang="en-US" altLang="zh-CN" sz="3600" i="1" baseline="-25000" dirty="0">
                <a:solidFill>
                  <a:srgbClr val="CC0000"/>
                </a:solidFill>
                <a:latin typeface="Symbol" pitchFamily="18" charset="2"/>
              </a:rPr>
              <a:t>0 </a:t>
            </a:r>
            <a:r>
              <a:rPr lang="en-US" altLang="zh-CN" sz="3600" i="1" dirty="0">
                <a:solidFill>
                  <a:srgbClr val="CC0000"/>
                </a:solidFill>
              </a:rPr>
              <a:t>t</a:t>
            </a:r>
            <a:r>
              <a:rPr lang="zh-CN" altLang="en-US" sz="3600" dirty="0">
                <a:solidFill>
                  <a:srgbClr val="000066"/>
                </a:solidFill>
              </a:rPr>
              <a:t>内事件出现的平均次数</a:t>
            </a:r>
            <a:r>
              <a:rPr lang="en-US" altLang="zh-CN" sz="3600" dirty="0">
                <a:solidFill>
                  <a:srgbClr val="000066"/>
                </a:solidFill>
              </a:rPr>
              <a:t>(</a:t>
            </a:r>
            <a:r>
              <a:rPr lang="zh-CN" altLang="en-US" sz="3600" dirty="0">
                <a:solidFill>
                  <a:srgbClr val="000066"/>
                </a:solidFill>
              </a:rPr>
              <a:t>平均到达率或强度</a:t>
            </a:r>
            <a:r>
              <a:rPr lang="en-US" altLang="zh-CN" sz="3600" dirty="0">
                <a:solidFill>
                  <a:srgbClr val="000066"/>
                </a:solidFill>
              </a:rPr>
              <a:t>). 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4193E9C-06C4-2C8E-AE93-9B16B58F2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378360"/>
              </p:ext>
            </p:extLst>
          </p:nvPr>
        </p:nvGraphicFramePr>
        <p:xfrm>
          <a:off x="1111376" y="5999090"/>
          <a:ext cx="310673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82680" imgH="253800" progId="Equation.DSMT4">
                  <p:embed/>
                </p:oleObj>
              </mc:Choice>
              <mc:Fallback>
                <p:oleObj name="Equation" r:id="rId10" imgW="1282680" imgH="253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4193E9C-06C4-2C8E-AE93-9B16B58F28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376" y="5999090"/>
                        <a:ext cx="310673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F521F06-5DDF-6A38-ABD7-017CD734B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801478"/>
              </p:ext>
            </p:extLst>
          </p:nvPr>
        </p:nvGraphicFramePr>
        <p:xfrm>
          <a:off x="4141789" y="6018123"/>
          <a:ext cx="20907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63280" imgH="228600" progId="Equation.DSMT4">
                  <p:embed/>
                </p:oleObj>
              </mc:Choice>
              <mc:Fallback>
                <p:oleObj name="Equation" r:id="rId12" imgW="863280" imgH="2286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F521F06-5DDF-6A38-ABD7-017CD734BF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9" y="6018123"/>
                        <a:ext cx="209073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049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18" grpId="0"/>
      <p:bldP spid="13" grpId="0" animBg="1"/>
      <p:bldP spid="5" grpId="0"/>
      <p:bldP spid="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-171450"/>
          <a:ext cx="914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0080" progId="Equation.DSMT4">
                  <p:embed/>
                </p:oleObj>
              </mc:Choice>
              <mc:Fallback>
                <p:oleObj name="Equation" r:id="rId2" imgW="914400" imgH="190080" progId="Equation.DSMT4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71450"/>
                        <a:ext cx="914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3304693" y="760791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00"/>
                </a:solidFill>
              </a:rPr>
              <a:t>概率密度函数为</a:t>
            </a:r>
            <a:endParaRPr lang="zh-CN" altLang="en-US" sz="3600" i="1" dirty="0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264400" y="1604398"/>
            <a:ext cx="914400" cy="427038"/>
            <a:chOff x="4285" y="1322"/>
            <a:chExt cx="576" cy="269"/>
          </a:xfrm>
        </p:grpSpPr>
        <p:sp>
          <p:nvSpPr>
            <p:cNvPr id="15414" name="Rectangle 6"/>
            <p:cNvSpPr>
              <a:spLocks noChangeArrowheads="1"/>
            </p:cNvSpPr>
            <p:nvPr/>
          </p:nvSpPr>
          <p:spPr bwMode="auto">
            <a:xfrm>
              <a:off x="4732" y="1322"/>
              <a:ext cx="129" cy="23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3600" i="1">
                  <a:solidFill>
                    <a:srgbClr val="993300"/>
                  </a:solidFill>
                </a:rPr>
                <a:t>R</a:t>
              </a:r>
              <a:endParaRPr lang="en-US" altLang="zh-CN" sz="3600">
                <a:solidFill>
                  <a:srgbClr val="993300"/>
                </a:solidFill>
              </a:endParaRPr>
            </a:p>
          </p:txBody>
        </p:sp>
        <p:sp>
          <p:nvSpPr>
            <p:cNvPr id="15415" name="Rectangle 7"/>
            <p:cNvSpPr>
              <a:spLocks noChangeArrowheads="1"/>
            </p:cNvSpPr>
            <p:nvPr/>
          </p:nvSpPr>
          <p:spPr bwMode="auto">
            <a:xfrm>
              <a:off x="4285" y="1322"/>
              <a:ext cx="97" cy="23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3600" i="1">
                  <a:solidFill>
                    <a:srgbClr val="993300"/>
                  </a:solidFill>
                </a:rPr>
                <a:t>x</a:t>
              </a:r>
              <a:endParaRPr lang="en-US" altLang="zh-CN" sz="3600">
                <a:solidFill>
                  <a:srgbClr val="993300"/>
                </a:solidFill>
              </a:endParaRPr>
            </a:p>
          </p:txBody>
        </p:sp>
        <p:sp>
          <p:nvSpPr>
            <p:cNvPr id="15416" name="Rectangle 8"/>
            <p:cNvSpPr>
              <a:spLocks noChangeArrowheads="1"/>
            </p:cNvSpPr>
            <p:nvPr/>
          </p:nvSpPr>
          <p:spPr bwMode="auto">
            <a:xfrm>
              <a:off x="4482" y="1358"/>
              <a:ext cx="195" cy="23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3600">
                  <a:solidFill>
                    <a:srgbClr val="993300"/>
                  </a:solidFill>
                </a:rPr>
                <a:t>∈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971550" y="963048"/>
            <a:ext cx="6211888" cy="1327150"/>
            <a:chOff x="705" y="874"/>
            <a:chExt cx="3913" cy="836"/>
          </a:xfrm>
        </p:grpSpPr>
        <p:sp>
          <p:nvSpPr>
            <p:cNvPr id="15392" name="Rectangle 10"/>
            <p:cNvSpPr>
              <a:spLocks noChangeArrowheads="1"/>
            </p:cNvSpPr>
            <p:nvPr/>
          </p:nvSpPr>
          <p:spPr bwMode="auto">
            <a:xfrm>
              <a:off x="705" y="1219"/>
              <a:ext cx="164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3600" i="1" dirty="0">
                  <a:solidFill>
                    <a:srgbClr val="000000"/>
                  </a:solidFill>
                  <a:latin typeface="Symbol" pitchFamily="18" charset="2"/>
                </a:rPr>
                <a:t>j</a:t>
              </a:r>
              <a:r>
                <a:rPr lang="en-US" altLang="zh-CN" sz="3600" dirty="0">
                  <a:solidFill>
                    <a:srgbClr val="000000"/>
                  </a:solidFill>
                </a:rPr>
                <a:t>( </a:t>
              </a:r>
              <a:r>
                <a:rPr lang="en-US" altLang="zh-CN" sz="3600" i="1" dirty="0">
                  <a:solidFill>
                    <a:srgbClr val="000000"/>
                  </a:solidFill>
                </a:rPr>
                <a:t>x</a:t>
              </a:r>
              <a:r>
                <a:rPr lang="en-US" altLang="zh-CN" sz="3600" dirty="0">
                  <a:solidFill>
                    <a:srgbClr val="000000"/>
                  </a:solidFill>
                </a:rPr>
                <a:t>; </a:t>
              </a:r>
              <a:r>
                <a:rPr lang="en-US" altLang="zh-CN" sz="3600" i="1" dirty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r>
                <a:rPr lang="en-US" altLang="zh-CN" sz="3600" dirty="0">
                  <a:solidFill>
                    <a:srgbClr val="000000"/>
                  </a:solidFill>
                  <a:latin typeface="Symbol" pitchFamily="18" charset="2"/>
                </a:rPr>
                <a:t>, </a:t>
              </a:r>
              <a:r>
                <a:rPr lang="en-US" altLang="zh-CN" sz="3600" i="1" dirty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r>
                <a:rPr lang="en-US" altLang="zh-CN" sz="3600" dirty="0">
                  <a:solidFill>
                    <a:srgbClr val="000000"/>
                  </a:solidFill>
                  <a:latin typeface="Symbol" pitchFamily="18" charset="2"/>
                </a:rPr>
                <a:t>2 </a:t>
              </a:r>
              <a:r>
                <a:rPr lang="en-US" altLang="zh-CN" sz="3600" dirty="0">
                  <a:solidFill>
                    <a:srgbClr val="000000"/>
                  </a:solidFill>
                </a:rPr>
                <a:t>) =</a:t>
              </a:r>
              <a:r>
                <a:rPr lang="en-US" altLang="zh-CN" sz="3600" dirty="0"/>
                <a:t> </a:t>
              </a:r>
            </a:p>
          </p:txBody>
        </p:sp>
        <p:grpSp>
          <p:nvGrpSpPr>
            <p:cNvPr id="15393" name="Group 11"/>
            <p:cNvGrpSpPr>
              <a:grpSpLocks/>
            </p:cNvGrpSpPr>
            <p:nvPr/>
          </p:nvGrpSpPr>
          <p:grpSpPr bwMode="auto">
            <a:xfrm>
              <a:off x="2271" y="874"/>
              <a:ext cx="2347" cy="836"/>
              <a:chOff x="1876" y="970"/>
              <a:chExt cx="2347" cy="836"/>
            </a:xfrm>
          </p:grpSpPr>
          <p:sp>
            <p:nvSpPr>
              <p:cNvPr id="15394" name="Rectangle 12"/>
              <p:cNvSpPr>
                <a:spLocks noChangeArrowheads="1"/>
              </p:cNvSpPr>
              <p:nvPr/>
            </p:nvSpPr>
            <p:spPr bwMode="auto">
              <a:xfrm>
                <a:off x="4078" y="1322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3600"/>
                  <a:t>   </a:t>
                </a:r>
              </a:p>
            </p:txBody>
          </p:sp>
          <p:sp>
            <p:nvSpPr>
              <p:cNvPr id="15395" name="Rectangle 13"/>
              <p:cNvSpPr>
                <a:spLocks noChangeArrowheads="1"/>
              </p:cNvSpPr>
              <p:nvPr/>
            </p:nvSpPr>
            <p:spPr bwMode="auto">
              <a:xfrm>
                <a:off x="3993" y="1322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3600"/>
                  <a:t>,</a:t>
                </a:r>
              </a:p>
            </p:txBody>
          </p:sp>
          <p:grpSp>
            <p:nvGrpSpPr>
              <p:cNvPr id="15396" name="Group 14"/>
              <p:cNvGrpSpPr>
                <a:grpSpLocks/>
              </p:cNvGrpSpPr>
              <p:nvPr/>
            </p:nvGrpSpPr>
            <p:grpSpPr bwMode="auto">
              <a:xfrm>
                <a:off x="2808" y="970"/>
                <a:ext cx="997" cy="585"/>
                <a:chOff x="2808" y="970"/>
                <a:chExt cx="997" cy="585"/>
              </a:xfrm>
            </p:grpSpPr>
            <p:sp>
              <p:nvSpPr>
                <p:cNvPr id="15407" name="Rectangle 15"/>
                <p:cNvSpPr>
                  <a:spLocks noChangeArrowheads="1"/>
                </p:cNvSpPr>
                <p:nvPr/>
              </p:nvSpPr>
              <p:spPr bwMode="auto">
                <a:xfrm>
                  <a:off x="2808" y="1322"/>
                  <a:ext cx="86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altLang="zh-CN" sz="3600" i="1"/>
                    <a:t>e</a:t>
                  </a:r>
                  <a:endParaRPr lang="en-US" altLang="zh-CN" sz="3600"/>
                </a:p>
              </p:txBody>
            </p:sp>
            <p:grpSp>
              <p:nvGrpSpPr>
                <p:cNvPr id="15408" name="Group 16"/>
                <p:cNvGrpSpPr>
                  <a:grpSpLocks/>
                </p:cNvGrpSpPr>
                <p:nvPr/>
              </p:nvGrpSpPr>
              <p:grpSpPr bwMode="auto">
                <a:xfrm>
                  <a:off x="2881" y="970"/>
                  <a:ext cx="924" cy="559"/>
                  <a:chOff x="2881" y="970"/>
                  <a:chExt cx="924" cy="559"/>
                </a:xfrm>
              </p:grpSpPr>
              <p:sp>
                <p:nvSpPr>
                  <p:cNvPr id="1540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021" y="1253"/>
                    <a:ext cx="784" cy="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3600"/>
                  </a:p>
                </p:txBody>
              </p:sp>
              <p:sp>
                <p:nvSpPr>
                  <p:cNvPr id="15410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3066" y="1056"/>
                    <a:ext cx="739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r>
                      <a:rPr lang="en-US" altLang="zh-CN" sz="3600" dirty="0"/>
                      <a:t>( </a:t>
                    </a:r>
                    <a:r>
                      <a:rPr lang="en-US" altLang="zh-CN" sz="3600" i="1" dirty="0"/>
                      <a:t>x – </a:t>
                    </a:r>
                    <a:r>
                      <a:rPr lang="en-US" altLang="zh-CN" sz="3600" i="1" dirty="0">
                        <a:latin typeface="Symbol" pitchFamily="18" charset="2"/>
                      </a:rPr>
                      <a:t>m </a:t>
                    </a:r>
                    <a:r>
                      <a:rPr lang="en-US" altLang="zh-CN" sz="3600" dirty="0">
                        <a:latin typeface="Symbol" pitchFamily="18" charset="2"/>
                      </a:rPr>
                      <a:t>)</a:t>
                    </a:r>
                  </a:p>
                </p:txBody>
              </p:sp>
              <p:sp>
                <p:nvSpPr>
                  <p:cNvPr id="1541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881" y="1205"/>
                    <a:ext cx="10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/>
                    <a:r>
                      <a:rPr lang="zh-CN" altLang="en-US" sz="3600">
                        <a:latin typeface="Symbol" pitchFamily="18" charset="2"/>
                      </a:rPr>
                      <a:t>-</a:t>
                    </a:r>
                    <a:endParaRPr lang="zh-CN" altLang="en-US" sz="3600"/>
                  </a:p>
                </p:txBody>
              </p:sp>
              <p:sp>
                <p:nvSpPr>
                  <p:cNvPr id="1541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005" y="1296"/>
                    <a:ext cx="733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 algn="ctr"/>
                    <a:r>
                      <a:rPr lang="zh-CN" altLang="en-US" sz="3600"/>
                      <a:t>2 </a:t>
                    </a:r>
                    <a:r>
                      <a:rPr lang="en-US" altLang="zh-CN" sz="3600" i="1">
                        <a:latin typeface="Symbol" pitchFamily="18" charset="2"/>
                      </a:rPr>
                      <a:t>s</a:t>
                    </a:r>
                    <a:r>
                      <a:rPr lang="en-US" altLang="zh-CN" sz="3600">
                        <a:latin typeface="Symbol" pitchFamily="18" charset="2"/>
                      </a:rPr>
                      <a:t>2</a:t>
                    </a:r>
                    <a:endParaRPr lang="zh-CN" altLang="en-US" sz="3600">
                      <a:latin typeface="Symbol" pitchFamily="18" charset="2"/>
                    </a:endParaRPr>
                  </a:p>
                </p:txBody>
              </p:sp>
              <p:sp>
                <p:nvSpPr>
                  <p:cNvPr id="1541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970"/>
                    <a:ext cx="9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/>
                    <a:r>
                      <a:rPr lang="zh-CN" altLang="en-US" sz="3600"/>
                      <a:t>2</a:t>
                    </a:r>
                  </a:p>
                </p:txBody>
              </p:sp>
            </p:grpSp>
          </p:grpSp>
          <p:grpSp>
            <p:nvGrpSpPr>
              <p:cNvPr id="15397" name="Group 22"/>
              <p:cNvGrpSpPr>
                <a:grpSpLocks/>
              </p:cNvGrpSpPr>
              <p:nvPr/>
            </p:nvGrpSpPr>
            <p:grpSpPr bwMode="auto">
              <a:xfrm>
                <a:off x="1876" y="1155"/>
                <a:ext cx="802" cy="651"/>
                <a:chOff x="1876" y="1155"/>
                <a:chExt cx="802" cy="651"/>
              </a:xfrm>
            </p:grpSpPr>
            <p:sp>
              <p:nvSpPr>
                <p:cNvPr id="15398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126" y="1711"/>
                  <a:ext cx="37" cy="20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3600"/>
                </a:p>
              </p:txBody>
            </p:sp>
            <p:sp>
              <p:nvSpPr>
                <p:cNvPr id="15399" name="Line 24"/>
                <p:cNvSpPr>
                  <a:spLocks noChangeShapeType="1"/>
                </p:cNvSpPr>
                <p:nvPr/>
              </p:nvSpPr>
              <p:spPr bwMode="auto">
                <a:xfrm>
                  <a:off x="2163" y="1717"/>
                  <a:ext cx="54" cy="89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3600"/>
                </a:p>
              </p:txBody>
            </p:sp>
            <p:sp>
              <p:nvSpPr>
                <p:cNvPr id="15400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223" y="1539"/>
                  <a:ext cx="71" cy="267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3600"/>
                </a:p>
              </p:txBody>
            </p:sp>
            <p:sp>
              <p:nvSpPr>
                <p:cNvPr id="15401" name="Line 26"/>
                <p:cNvSpPr>
                  <a:spLocks noChangeShapeType="1"/>
                </p:cNvSpPr>
                <p:nvPr/>
              </p:nvSpPr>
              <p:spPr bwMode="auto">
                <a:xfrm>
                  <a:off x="2294" y="1479"/>
                  <a:ext cx="360" cy="1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3600"/>
                </a:p>
              </p:txBody>
            </p:sp>
            <p:sp>
              <p:nvSpPr>
                <p:cNvPr id="15402" name="Line 27"/>
                <p:cNvSpPr>
                  <a:spLocks noChangeShapeType="1"/>
                </p:cNvSpPr>
                <p:nvPr/>
              </p:nvSpPr>
              <p:spPr bwMode="auto">
                <a:xfrm>
                  <a:off x="1876" y="1344"/>
                  <a:ext cx="802" cy="1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3600"/>
                </a:p>
              </p:txBody>
            </p:sp>
            <p:sp>
              <p:nvSpPr>
                <p:cNvPr id="15403" name="Rectangle 28"/>
                <p:cNvSpPr>
                  <a:spLocks noChangeArrowheads="1"/>
                </p:cNvSpPr>
                <p:nvPr/>
              </p:nvSpPr>
              <p:spPr bwMode="auto">
                <a:xfrm>
                  <a:off x="2398" y="1555"/>
                  <a:ext cx="9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zh-CN" altLang="en-US" sz="3600"/>
                    <a:t>2</a:t>
                  </a:r>
                </a:p>
              </p:txBody>
            </p:sp>
            <p:sp>
              <p:nvSpPr>
                <p:cNvPr id="15404" name="Rectangle 29"/>
                <p:cNvSpPr>
                  <a:spLocks noChangeArrowheads="1"/>
                </p:cNvSpPr>
                <p:nvPr/>
              </p:nvSpPr>
              <p:spPr bwMode="auto">
                <a:xfrm>
                  <a:off x="2401" y="1155"/>
                  <a:ext cx="9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zh-CN" altLang="en-US" sz="3600"/>
                    <a:t>1</a:t>
                  </a:r>
                </a:p>
              </p:txBody>
            </p:sp>
            <p:sp>
              <p:nvSpPr>
                <p:cNvPr id="15405" name="Rectangle 30"/>
                <p:cNvSpPr>
                  <a:spLocks noChangeArrowheads="1"/>
                </p:cNvSpPr>
                <p:nvPr/>
              </p:nvSpPr>
              <p:spPr bwMode="auto">
                <a:xfrm>
                  <a:off x="2557" y="1525"/>
                  <a:ext cx="106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altLang="zh-CN" sz="3600" i="1">
                      <a:latin typeface="Symbol" pitchFamily="18" charset="2"/>
                    </a:rPr>
                    <a:t>p</a:t>
                  </a:r>
                  <a:endParaRPr lang="en-US" altLang="zh-CN" sz="3600"/>
                </a:p>
              </p:txBody>
            </p:sp>
            <p:sp>
              <p:nvSpPr>
                <p:cNvPr id="15406" name="Rectangle 31"/>
                <p:cNvSpPr>
                  <a:spLocks noChangeArrowheads="1"/>
                </p:cNvSpPr>
                <p:nvPr/>
              </p:nvSpPr>
              <p:spPr bwMode="auto">
                <a:xfrm>
                  <a:off x="1885" y="1449"/>
                  <a:ext cx="233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 i="1">
                      <a:latin typeface="Symbol" pitchFamily="18" charset="2"/>
                    </a:rPr>
                    <a:t>s</a:t>
                  </a:r>
                  <a:endParaRPr lang="zh-CN" altLang="en-US" sz="3600" i="1">
                    <a:latin typeface="Symbol" pitchFamily="18" charset="2"/>
                  </a:endParaRPr>
                </a:p>
              </p:txBody>
            </p:sp>
          </p:grpSp>
        </p:grpSp>
      </p:grpSp>
      <p:sp>
        <p:nvSpPr>
          <p:cNvPr id="96288" name="Text Box 32"/>
          <p:cNvSpPr txBox="1">
            <a:spLocks noChangeArrowheads="1"/>
          </p:cNvSpPr>
          <p:nvPr/>
        </p:nvSpPr>
        <p:spPr bwMode="auto">
          <a:xfrm>
            <a:off x="539750" y="2304486"/>
            <a:ext cx="4248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000000"/>
                </a:solidFill>
              </a:rPr>
              <a:t>概率密度函数图形特征：</a:t>
            </a:r>
            <a:endParaRPr lang="zh-CN" altLang="en-US" sz="3600" i="1">
              <a:solidFill>
                <a:srgbClr val="000000"/>
              </a:solidFill>
            </a:endParaRPr>
          </a:p>
        </p:txBody>
      </p:sp>
      <p:sp>
        <p:nvSpPr>
          <p:cNvPr id="96289" name="Text Box 33"/>
          <p:cNvSpPr txBox="1">
            <a:spLocks noChangeArrowheads="1"/>
          </p:cNvSpPr>
          <p:nvPr/>
        </p:nvSpPr>
        <p:spPr bwMode="auto">
          <a:xfrm>
            <a:off x="4643438" y="2304486"/>
            <a:ext cx="3313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000000"/>
                </a:solidFill>
              </a:rPr>
              <a:t>对称，形状，位置</a:t>
            </a:r>
            <a:endParaRPr lang="zh-CN" altLang="en-US" sz="3600" i="1">
              <a:solidFill>
                <a:srgbClr val="000000"/>
              </a:solidFill>
            </a:endParaRPr>
          </a:p>
        </p:txBody>
      </p:sp>
      <p:sp>
        <p:nvSpPr>
          <p:cNvPr id="96290" name="Text Box 34"/>
          <p:cNvSpPr txBox="1">
            <a:spLocks noChangeArrowheads="1"/>
          </p:cNvSpPr>
          <p:nvPr/>
        </p:nvSpPr>
        <p:spPr bwMode="auto">
          <a:xfrm>
            <a:off x="250825" y="2826773"/>
            <a:ext cx="395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000000"/>
                </a:solidFill>
              </a:rPr>
              <a:t> 计算</a:t>
            </a:r>
            <a:r>
              <a:rPr lang="en-US" altLang="zh-CN" sz="3600">
                <a:solidFill>
                  <a:srgbClr val="000000"/>
                </a:solidFill>
              </a:rPr>
              <a:t>: 1. </a:t>
            </a:r>
            <a:r>
              <a:rPr lang="en-US" altLang="zh-CN" sz="3600" i="1">
                <a:solidFill>
                  <a:srgbClr val="000000"/>
                </a:solidFill>
              </a:rPr>
              <a:t>X</a:t>
            </a:r>
            <a:r>
              <a:rPr lang="en-US" altLang="zh-CN" sz="3600">
                <a:solidFill>
                  <a:srgbClr val="000000"/>
                </a:solidFill>
              </a:rPr>
              <a:t> ~ </a:t>
            </a:r>
            <a:r>
              <a:rPr lang="en-US" altLang="zh-CN" sz="3600" i="1">
                <a:solidFill>
                  <a:srgbClr val="000000"/>
                </a:solidFill>
              </a:rPr>
              <a:t>N</a:t>
            </a:r>
            <a:r>
              <a:rPr lang="en-US" altLang="zh-CN" sz="3600">
                <a:solidFill>
                  <a:srgbClr val="000000"/>
                </a:solidFill>
              </a:rPr>
              <a:t>( 0，1 </a:t>
            </a:r>
            <a:r>
              <a:rPr lang="zh-CN" altLang="en-US" sz="3600">
                <a:solidFill>
                  <a:srgbClr val="000000"/>
                </a:solidFill>
              </a:rPr>
              <a:t>)，</a:t>
            </a:r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3905250" y="2833123"/>
            <a:ext cx="2935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3600" i="1" dirty="0">
                <a:solidFill>
                  <a:srgbClr val="000000"/>
                </a:solidFill>
              </a:rPr>
              <a:t>P</a:t>
            </a:r>
            <a:r>
              <a:rPr lang="en-US" altLang="zh-CN" sz="3600" dirty="0">
                <a:solidFill>
                  <a:srgbClr val="000000"/>
                </a:solidFill>
              </a:rPr>
              <a:t>{ </a:t>
            </a:r>
            <a:r>
              <a:rPr lang="en-US" altLang="zh-CN" sz="3600" i="1" dirty="0">
                <a:solidFill>
                  <a:srgbClr val="000000"/>
                </a:solidFill>
              </a:rPr>
              <a:t>a</a:t>
            </a:r>
            <a:r>
              <a:rPr lang="en-US" altLang="zh-CN" sz="3600" dirty="0">
                <a:solidFill>
                  <a:srgbClr val="000000"/>
                </a:solidFill>
              </a:rPr>
              <a:t> &lt;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 ≤ </a:t>
            </a:r>
            <a:r>
              <a:rPr lang="en-US" altLang="zh-CN" sz="3600" i="1" dirty="0">
                <a:solidFill>
                  <a:srgbClr val="000000"/>
                </a:solidFill>
              </a:rPr>
              <a:t>b</a:t>
            </a:r>
            <a:r>
              <a:rPr lang="en-US" altLang="zh-CN" sz="3600" dirty="0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96292" name="Text Box 36"/>
          <p:cNvSpPr txBox="1">
            <a:spLocks noChangeArrowheads="1"/>
          </p:cNvSpPr>
          <p:nvPr/>
        </p:nvSpPr>
        <p:spPr bwMode="auto">
          <a:xfrm>
            <a:off x="1258888" y="3260161"/>
            <a:ext cx="3168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00"/>
                </a:solidFill>
              </a:rPr>
              <a:t>2.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 ~ </a:t>
            </a:r>
            <a:r>
              <a:rPr lang="en-US" altLang="zh-CN" sz="3600" i="1" dirty="0">
                <a:solidFill>
                  <a:srgbClr val="000000"/>
                </a:solidFill>
              </a:rPr>
              <a:t>N</a:t>
            </a:r>
            <a:r>
              <a:rPr lang="en-US" altLang="zh-CN" sz="3600" dirty="0">
                <a:solidFill>
                  <a:srgbClr val="000000"/>
                </a:solidFill>
              </a:rPr>
              <a:t>( </a:t>
            </a:r>
            <a:r>
              <a:rPr lang="en-US" altLang="zh-CN" sz="3600" dirty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altLang="zh-CN" sz="3600" dirty="0">
                <a:solidFill>
                  <a:srgbClr val="000000"/>
                </a:solidFill>
              </a:rPr>
              <a:t>，</a:t>
            </a:r>
            <a:r>
              <a:rPr lang="en-US" altLang="zh-CN" sz="3600" i="1" dirty="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altLang="zh-CN" sz="3600" dirty="0">
                <a:solidFill>
                  <a:srgbClr val="000000"/>
                </a:solidFill>
                <a:latin typeface="Symbol" pitchFamily="18" charset="2"/>
              </a:rPr>
              <a:t>2</a:t>
            </a:r>
            <a:r>
              <a:rPr lang="en-US" altLang="zh-CN" sz="3600" dirty="0">
                <a:solidFill>
                  <a:srgbClr val="000000"/>
                </a:solidFill>
              </a:rPr>
              <a:t> </a:t>
            </a:r>
            <a:r>
              <a:rPr lang="zh-CN" altLang="en-US" sz="3600" dirty="0">
                <a:solidFill>
                  <a:srgbClr val="000000"/>
                </a:solidFill>
              </a:rPr>
              <a:t>)，</a:t>
            </a:r>
          </a:p>
        </p:txBody>
      </p:sp>
      <p:sp>
        <p:nvSpPr>
          <p:cNvPr id="96293" name="Rectangle 37"/>
          <p:cNvSpPr>
            <a:spLocks noChangeArrowheads="1"/>
          </p:cNvSpPr>
          <p:nvPr/>
        </p:nvSpPr>
        <p:spPr bwMode="auto">
          <a:xfrm>
            <a:off x="1358900" y="3804797"/>
            <a:ext cx="2708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3600" i="1" dirty="0">
                <a:solidFill>
                  <a:srgbClr val="000000"/>
                </a:solidFill>
              </a:rPr>
              <a:t>P</a:t>
            </a:r>
            <a:r>
              <a:rPr lang="en-US" altLang="zh-CN" sz="3600" dirty="0">
                <a:solidFill>
                  <a:srgbClr val="000000"/>
                </a:solidFill>
              </a:rPr>
              <a:t>{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baseline="-25000" dirty="0">
                <a:solidFill>
                  <a:srgbClr val="000000"/>
                </a:solidFill>
              </a:rPr>
              <a:t>1</a:t>
            </a:r>
            <a:r>
              <a:rPr lang="en-US" altLang="zh-CN" sz="3600" dirty="0">
                <a:solidFill>
                  <a:srgbClr val="000000"/>
                </a:solidFill>
              </a:rPr>
              <a:t> &lt;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 ≤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baseline="-25000" dirty="0">
                <a:solidFill>
                  <a:srgbClr val="000000"/>
                </a:solidFill>
              </a:rPr>
              <a:t>2</a:t>
            </a:r>
            <a:r>
              <a:rPr lang="en-US" altLang="zh-CN" sz="3600" dirty="0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96294" name="Rectangle 38"/>
          <p:cNvSpPr>
            <a:spLocks noChangeArrowheads="1"/>
          </p:cNvSpPr>
          <p:nvPr/>
        </p:nvSpPr>
        <p:spPr bwMode="auto">
          <a:xfrm>
            <a:off x="5976118" y="2833123"/>
            <a:ext cx="270033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>
            <a:sp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</a:rPr>
              <a:t>= </a:t>
            </a:r>
            <a:r>
              <a:rPr lang="en-US" altLang="zh-CN" sz="3600" i="1" dirty="0">
                <a:solidFill>
                  <a:srgbClr val="000000"/>
                </a:solidFill>
                <a:latin typeface="Symbol" pitchFamily="18" charset="2"/>
              </a:rPr>
              <a:t>F</a:t>
            </a:r>
            <a:r>
              <a:rPr lang="en-US" altLang="zh-CN" sz="3600" dirty="0">
                <a:solidFill>
                  <a:srgbClr val="000000"/>
                </a:solidFill>
              </a:rPr>
              <a:t>( </a:t>
            </a:r>
            <a:r>
              <a:rPr lang="en-US" altLang="zh-CN" sz="3600" i="1" dirty="0">
                <a:solidFill>
                  <a:srgbClr val="000000"/>
                </a:solidFill>
              </a:rPr>
              <a:t>b</a:t>
            </a:r>
            <a:r>
              <a:rPr lang="en-US" altLang="zh-CN" sz="3600" dirty="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) －</a:t>
            </a:r>
            <a:r>
              <a:rPr lang="en-US" altLang="zh-CN" sz="3600" i="1" dirty="0">
                <a:solidFill>
                  <a:srgbClr val="000000"/>
                </a:solidFill>
                <a:latin typeface="Symbol" pitchFamily="18" charset="2"/>
              </a:rPr>
              <a:t>F</a:t>
            </a:r>
            <a:r>
              <a:rPr lang="en-US" altLang="zh-CN" sz="3600" dirty="0">
                <a:solidFill>
                  <a:srgbClr val="000000"/>
                </a:solidFill>
              </a:rPr>
              <a:t>( </a:t>
            </a:r>
            <a:r>
              <a:rPr lang="en-US" altLang="zh-CN" sz="3600" i="1" dirty="0">
                <a:solidFill>
                  <a:srgbClr val="000000"/>
                </a:solidFill>
              </a:rPr>
              <a:t>a</a:t>
            </a:r>
            <a:r>
              <a:rPr lang="en-US" altLang="zh-CN" sz="3600" dirty="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6303" name="Text Box 47"/>
          <p:cNvSpPr txBox="1">
            <a:spLocks noChangeArrowheads="1"/>
          </p:cNvSpPr>
          <p:nvPr/>
        </p:nvSpPr>
        <p:spPr bwMode="auto">
          <a:xfrm>
            <a:off x="1122362" y="4365104"/>
            <a:ext cx="4330032" cy="46166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FFFF"/>
              </a:gs>
              <a:gs pos="100000">
                <a:srgbClr val="FF99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dirty="0"/>
              <a:t>重要公式： </a:t>
            </a:r>
            <a:r>
              <a:rPr lang="en-US" altLang="zh-CN" sz="3600" i="1" dirty="0">
                <a:latin typeface="Symbol" pitchFamily="18" charset="2"/>
              </a:rPr>
              <a:t>F</a:t>
            </a:r>
            <a:r>
              <a:rPr lang="en-US" altLang="zh-CN" sz="3600" dirty="0"/>
              <a:t>(</a:t>
            </a:r>
            <a:r>
              <a:rPr lang="zh-CN" altLang="en-US" sz="3600" dirty="0"/>
              <a:t>－</a:t>
            </a:r>
            <a:r>
              <a:rPr lang="en-US" altLang="zh-CN" sz="3600" i="1" dirty="0"/>
              <a:t>x</a:t>
            </a:r>
            <a:r>
              <a:rPr lang="en-US" altLang="zh-CN" sz="3600" dirty="0">
                <a:latin typeface="Symbol" pitchFamily="18" charset="2"/>
              </a:rPr>
              <a:t> </a:t>
            </a:r>
            <a:r>
              <a:rPr lang="en-US" altLang="zh-CN" sz="3600" dirty="0"/>
              <a:t>) = 1</a:t>
            </a:r>
            <a:r>
              <a:rPr lang="zh-CN" altLang="en-US" sz="3600" dirty="0"/>
              <a:t>－</a:t>
            </a:r>
            <a:r>
              <a:rPr lang="en-US" altLang="zh-CN" sz="3600" i="1" dirty="0">
                <a:latin typeface="Symbol" pitchFamily="18" charset="2"/>
              </a:rPr>
              <a:t>F</a:t>
            </a:r>
            <a:r>
              <a:rPr lang="en-US" altLang="zh-CN" sz="3600" dirty="0"/>
              <a:t>( </a:t>
            </a:r>
            <a:r>
              <a:rPr lang="en-US" altLang="zh-CN" sz="3600" i="1" dirty="0"/>
              <a:t>x</a:t>
            </a:r>
            <a:r>
              <a:rPr lang="en-US" altLang="zh-CN" sz="3600" dirty="0">
                <a:latin typeface="Symbol" pitchFamily="18" charset="2"/>
              </a:rPr>
              <a:t> </a:t>
            </a:r>
            <a:r>
              <a:rPr lang="en-US" altLang="zh-CN" sz="3600" dirty="0"/>
              <a:t>)</a:t>
            </a:r>
            <a:endParaRPr lang="zh-CN" altLang="en-US" sz="3600" dirty="0"/>
          </a:p>
        </p:txBody>
      </p:sp>
      <p:sp>
        <p:nvSpPr>
          <p:cNvPr id="96304" name="Text Box 48"/>
          <p:cNvSpPr txBox="1">
            <a:spLocks noChangeArrowheads="1"/>
          </p:cNvSpPr>
          <p:nvPr/>
        </p:nvSpPr>
        <p:spPr bwMode="auto">
          <a:xfrm>
            <a:off x="290513" y="5079355"/>
            <a:ext cx="1905000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600" u="sng">
                <a:solidFill>
                  <a:srgbClr val="990033"/>
                </a:solidFill>
              </a:rPr>
              <a:t>分位数</a:t>
            </a:r>
            <a:r>
              <a:rPr lang="en-US" altLang="zh-CN" sz="3600" u="sng">
                <a:solidFill>
                  <a:srgbClr val="990033"/>
                </a:solidFill>
              </a:rPr>
              <a:t>:</a:t>
            </a:r>
            <a:endParaRPr lang="en-US" altLang="zh-CN" sz="3600">
              <a:solidFill>
                <a:srgbClr val="CC3300"/>
              </a:solidFill>
              <a:latin typeface="Symbol" pitchFamily="18" charset="2"/>
            </a:endParaRPr>
          </a:p>
        </p:txBody>
      </p:sp>
      <p:sp>
        <p:nvSpPr>
          <p:cNvPr id="96305" name="Text Box 49"/>
          <p:cNvSpPr txBox="1">
            <a:spLocks noChangeArrowheads="1"/>
          </p:cNvSpPr>
          <p:nvPr/>
        </p:nvSpPr>
        <p:spPr bwMode="auto">
          <a:xfrm>
            <a:off x="1619250" y="5093643"/>
            <a:ext cx="2460625" cy="469167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600" i="1" dirty="0">
                <a:solidFill>
                  <a:srgbClr val="000000"/>
                </a:solidFill>
              </a:rPr>
              <a:t> X</a:t>
            </a:r>
            <a:r>
              <a:rPr lang="en-US" altLang="zh-CN" sz="3600" dirty="0">
                <a:solidFill>
                  <a:srgbClr val="000000"/>
                </a:solidFill>
              </a:rPr>
              <a:t> ~ </a:t>
            </a:r>
            <a:r>
              <a:rPr lang="en-US" altLang="zh-CN" sz="3600" i="1" dirty="0">
                <a:solidFill>
                  <a:srgbClr val="000000"/>
                </a:solidFill>
              </a:rPr>
              <a:t>N</a:t>
            </a:r>
            <a:r>
              <a:rPr lang="en-US" altLang="zh-CN" sz="3600" dirty="0">
                <a:solidFill>
                  <a:srgbClr val="000000"/>
                </a:solidFill>
              </a:rPr>
              <a:t>( 0, 1), 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96306" name="Text Box 50"/>
          <p:cNvSpPr txBox="1">
            <a:spLocks noChangeArrowheads="1"/>
          </p:cNvSpPr>
          <p:nvPr/>
        </p:nvSpPr>
        <p:spPr bwMode="auto">
          <a:xfrm>
            <a:off x="5514975" y="5079355"/>
            <a:ext cx="2801938" cy="4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600" i="1" dirty="0">
                <a:solidFill>
                  <a:srgbClr val="000000"/>
                </a:solidFill>
              </a:rPr>
              <a:t>P</a:t>
            </a:r>
            <a:r>
              <a:rPr lang="en-US" altLang="zh-CN" sz="3600" dirty="0">
                <a:solidFill>
                  <a:srgbClr val="000000"/>
                </a:solidFill>
              </a:rPr>
              <a:t>{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 &gt; </a:t>
            </a:r>
            <a:r>
              <a:rPr lang="en-US" altLang="zh-CN" sz="3600" i="1" dirty="0" err="1">
                <a:solidFill>
                  <a:srgbClr val="000000"/>
                </a:solidFill>
              </a:rPr>
              <a:t>u</a:t>
            </a:r>
            <a:r>
              <a:rPr lang="en-US" altLang="zh-CN" sz="3600" i="1" baseline="-25000" dirty="0" err="1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altLang="zh-CN" sz="3600" i="1" baseline="-25000" dirty="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} = </a:t>
            </a:r>
            <a:r>
              <a:rPr lang="en-US" altLang="zh-CN" sz="3600" i="1" dirty="0">
                <a:solidFill>
                  <a:srgbClr val="000000"/>
                </a:solidFill>
                <a:latin typeface="Symbol" pitchFamily="18" charset="2"/>
              </a:rPr>
              <a:t>a </a:t>
            </a:r>
            <a:r>
              <a:rPr lang="en-US" altLang="zh-CN" sz="3600" dirty="0">
                <a:solidFill>
                  <a:srgbClr val="000000"/>
                </a:solidFill>
                <a:latin typeface="Symbol" pitchFamily="18" charset="2"/>
              </a:rPr>
              <a:t>  </a:t>
            </a:r>
          </a:p>
        </p:txBody>
      </p:sp>
      <p:sp>
        <p:nvSpPr>
          <p:cNvPr id="96307" name="Text Box 51"/>
          <p:cNvSpPr txBox="1">
            <a:spLocks noChangeArrowheads="1"/>
          </p:cNvSpPr>
          <p:nvPr/>
        </p:nvSpPr>
        <p:spPr bwMode="auto">
          <a:xfrm>
            <a:off x="1243013" y="5655618"/>
            <a:ext cx="8153400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Symbol" pitchFamily="18" charset="2"/>
              </a:rPr>
              <a:t>则称</a:t>
            </a:r>
            <a:r>
              <a:rPr lang="en-US" altLang="zh-CN" sz="3600" i="1" dirty="0" err="1">
                <a:solidFill>
                  <a:srgbClr val="C00000"/>
                </a:solidFill>
              </a:rPr>
              <a:t>u</a:t>
            </a:r>
            <a:r>
              <a:rPr lang="en-US" altLang="zh-CN" sz="3600" i="1" baseline="-25000" dirty="0" err="1">
                <a:solidFill>
                  <a:srgbClr val="C00000"/>
                </a:solidFill>
                <a:latin typeface="Symbol" pitchFamily="18" charset="2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Symbol" pitchFamily="18" charset="2"/>
              </a:rPr>
              <a:t>为标准正态分布的对应于</a:t>
            </a:r>
            <a:r>
              <a:rPr lang="en-US" altLang="zh-CN" sz="3600" i="1" dirty="0">
                <a:solidFill>
                  <a:srgbClr val="000000"/>
                </a:solidFill>
                <a:latin typeface="Symbol" pitchFamily="18" charset="2"/>
              </a:rPr>
              <a:t>a </a:t>
            </a:r>
            <a:r>
              <a:rPr lang="zh-CN" altLang="en-US" sz="3600" dirty="0">
                <a:solidFill>
                  <a:srgbClr val="000000"/>
                </a:solidFill>
                <a:latin typeface="宋体" charset="-122"/>
              </a:rPr>
              <a:t>的</a:t>
            </a:r>
            <a:r>
              <a:rPr lang="zh-CN" altLang="en-US" sz="3600" u="sng" dirty="0">
                <a:solidFill>
                  <a:srgbClr val="CC3300"/>
                </a:solidFill>
                <a:latin typeface="Symbol" pitchFamily="18" charset="2"/>
              </a:rPr>
              <a:t>上侧分位数</a:t>
            </a:r>
            <a:r>
              <a:rPr lang="en-US" altLang="zh-CN" sz="3600" dirty="0">
                <a:solidFill>
                  <a:srgbClr val="CC3300"/>
                </a:solidFill>
                <a:latin typeface="Symbol" pitchFamily="18" charset="2"/>
              </a:rPr>
              <a:t>.</a:t>
            </a:r>
          </a:p>
        </p:txBody>
      </p:sp>
      <p:sp>
        <p:nvSpPr>
          <p:cNvPr id="96308" name="Text Box 52"/>
          <p:cNvSpPr txBox="1">
            <a:spLocks noChangeArrowheads="1"/>
          </p:cNvSpPr>
          <p:nvPr/>
        </p:nvSpPr>
        <p:spPr bwMode="auto">
          <a:xfrm>
            <a:off x="3570288" y="5093643"/>
            <a:ext cx="2171700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600">
                <a:solidFill>
                  <a:srgbClr val="000000"/>
                </a:solidFill>
              </a:rPr>
              <a:t>若实数</a:t>
            </a:r>
            <a:r>
              <a:rPr lang="en-US" altLang="zh-CN" sz="3600" i="1">
                <a:solidFill>
                  <a:srgbClr val="000000"/>
                </a:solidFill>
              </a:rPr>
              <a:t>u</a:t>
            </a:r>
            <a:r>
              <a:rPr lang="en-US" altLang="zh-CN" sz="3600" i="1" baseline="-25000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altLang="zh-CN" sz="3600">
                <a:solidFill>
                  <a:srgbClr val="000000"/>
                </a:solidFill>
              </a:rPr>
              <a:t> </a:t>
            </a:r>
            <a:r>
              <a:rPr lang="zh-CN" altLang="en-US" sz="3600">
                <a:solidFill>
                  <a:srgbClr val="000000"/>
                </a:solidFill>
              </a:rPr>
              <a:t>使</a:t>
            </a:r>
          </a:p>
        </p:txBody>
      </p:sp>
      <p:sp>
        <p:nvSpPr>
          <p:cNvPr id="96309" name="Text Box 53"/>
          <p:cNvSpPr txBox="1">
            <a:spLocks noChangeArrowheads="1"/>
          </p:cNvSpPr>
          <p:nvPr/>
        </p:nvSpPr>
        <p:spPr bwMode="auto">
          <a:xfrm>
            <a:off x="6877050" y="639198"/>
            <a:ext cx="1943100" cy="493148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>
                <a:solidFill>
                  <a:srgbClr val="000000"/>
                </a:solidFill>
              </a:rPr>
              <a:t>记</a:t>
            </a:r>
            <a:r>
              <a:rPr lang="en-US" altLang="zh-CN" sz="3600" i="1">
                <a:solidFill>
                  <a:srgbClr val="000000"/>
                </a:solidFill>
              </a:rPr>
              <a:t>N</a:t>
            </a:r>
            <a:r>
              <a:rPr lang="en-US" altLang="zh-CN" sz="3600">
                <a:solidFill>
                  <a:srgbClr val="000000"/>
                </a:solidFill>
              </a:rPr>
              <a:t>(</a:t>
            </a:r>
            <a:r>
              <a:rPr lang="en-US" altLang="zh-CN" sz="3600" i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altLang="zh-CN" sz="3600">
                <a:solidFill>
                  <a:srgbClr val="000000"/>
                </a:solidFill>
                <a:latin typeface="Symbol" pitchFamily="18" charset="2"/>
              </a:rPr>
              <a:t> , </a:t>
            </a:r>
            <a:r>
              <a:rPr lang="en-US" altLang="zh-CN" sz="3600" i="1">
                <a:solidFill>
                  <a:srgbClr val="CC0000"/>
                </a:solidFill>
                <a:latin typeface="Symbol" pitchFamily="18" charset="2"/>
              </a:rPr>
              <a:t>s</a:t>
            </a:r>
            <a:r>
              <a:rPr lang="en-US" altLang="zh-CN" sz="3600">
                <a:solidFill>
                  <a:srgbClr val="CC0000"/>
                </a:solidFill>
              </a:rPr>
              <a:t>2</a:t>
            </a:r>
            <a:r>
              <a:rPr lang="en-US" altLang="zh-CN" sz="360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>
                <a:solidFill>
                  <a:srgbClr val="000000"/>
                </a:solidFill>
              </a:rPr>
              <a:t>)</a:t>
            </a:r>
            <a:endParaRPr lang="en-US" altLang="zh-CN" sz="3600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5381" name="Text Box 134">
            <a:hlinkClick r:id="rId4" action="ppaction://hlinkpres?slideindex=1&amp;slidetitle=19"/>
          </p:cNvPr>
          <p:cNvSpPr txBox="1">
            <a:spLocks noChangeArrowheads="1"/>
          </p:cNvSpPr>
          <p:nvPr/>
        </p:nvSpPr>
        <p:spPr bwMode="auto">
          <a:xfrm>
            <a:off x="185738" y="694909"/>
            <a:ext cx="3090118" cy="46166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50000">
                <a:srgbClr val="FFFFFF"/>
              </a:gs>
              <a:gs pos="100000">
                <a:srgbClr val="CCE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</a:rPr>
              <a:t>正态(</a:t>
            </a:r>
            <a:r>
              <a:rPr lang="en-US" altLang="zh-CN" sz="3600" dirty="0">
                <a:solidFill>
                  <a:srgbClr val="000000"/>
                </a:solidFill>
              </a:rPr>
              <a:t>Gaussian</a:t>
            </a:r>
            <a:r>
              <a:rPr lang="zh-CN" altLang="en-US" sz="3600" dirty="0">
                <a:solidFill>
                  <a:srgbClr val="000000"/>
                </a:solidFill>
              </a:rPr>
              <a:t>分布)</a:t>
            </a:r>
          </a:p>
        </p:txBody>
      </p:sp>
      <p:sp>
        <p:nvSpPr>
          <p:cNvPr id="4" name="Text Box 35" descr="水滴">
            <a:extLst>
              <a:ext uri="{FF2B5EF4-FFF2-40B4-BE49-F238E27FC236}">
                <a16:creationId xmlns:a16="http://schemas.microsoft.com/office/drawing/2014/main" id="{0411E054-97E5-D0B7-FA35-8855592C6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6146140"/>
            <a:ext cx="381642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660033"/>
                </a:solidFill>
                <a:cs typeface="Times New Roman" pitchFamily="18" charset="0"/>
              </a:rPr>
              <a:t>Φ(</a:t>
            </a:r>
            <a:r>
              <a:rPr lang="en-US" altLang="zh-CN" sz="3600" i="1" dirty="0">
                <a:solidFill>
                  <a:srgbClr val="660033"/>
                </a:solidFill>
              </a:rPr>
              <a:t>u</a:t>
            </a:r>
            <a:r>
              <a:rPr lang="en-US" altLang="zh-CN" sz="3600" baseline="-25000" dirty="0">
                <a:solidFill>
                  <a:srgbClr val="660033"/>
                </a:solidFill>
                <a:cs typeface="Times New Roman" pitchFamily="18" charset="0"/>
              </a:rPr>
              <a:t>α</a:t>
            </a:r>
            <a:r>
              <a:rPr lang="en-US" altLang="zh-CN" sz="3600" dirty="0">
                <a:solidFill>
                  <a:srgbClr val="660033"/>
                </a:solidFill>
                <a:cs typeface="Times New Roman" pitchFamily="18" charset="0"/>
              </a:rPr>
              <a:t>)=</a:t>
            </a:r>
            <a:r>
              <a:rPr lang="en-US" altLang="zh-CN" sz="3600" i="1" dirty="0">
                <a:solidFill>
                  <a:srgbClr val="000000"/>
                </a:solidFill>
              </a:rPr>
              <a:t> P</a:t>
            </a:r>
            <a:r>
              <a:rPr lang="en-US" altLang="zh-CN" sz="3600" dirty="0">
                <a:solidFill>
                  <a:srgbClr val="000000"/>
                </a:solidFill>
              </a:rPr>
              <a:t>{ </a:t>
            </a:r>
            <a:r>
              <a:rPr lang="en-US" altLang="zh-CN" sz="3600" i="1" dirty="0">
                <a:solidFill>
                  <a:srgbClr val="000000"/>
                </a:solidFill>
              </a:rPr>
              <a:t>X</a:t>
            </a:r>
            <a:r>
              <a:rPr lang="en-US" altLang="zh-CN" sz="3600" dirty="0">
                <a:solidFill>
                  <a:srgbClr val="000000"/>
                </a:solidFill>
              </a:rPr>
              <a:t> ≤ </a:t>
            </a:r>
            <a:r>
              <a:rPr lang="en-US" altLang="zh-CN" sz="3600" i="1" dirty="0" err="1">
                <a:solidFill>
                  <a:srgbClr val="000000"/>
                </a:solidFill>
              </a:rPr>
              <a:t>u</a:t>
            </a:r>
            <a:r>
              <a:rPr lang="en-US" altLang="zh-CN" sz="3600" i="1" baseline="-25000" dirty="0" err="1">
                <a:solidFill>
                  <a:srgbClr val="000000"/>
                </a:solidFill>
                <a:latin typeface="Symbol" pitchFamily="18" charset="2"/>
              </a:rPr>
              <a:t>a</a:t>
            </a:r>
            <a:r>
              <a:rPr lang="en-US" altLang="zh-CN" sz="3600" i="1" baseline="-25000" dirty="0">
                <a:solidFill>
                  <a:srgbClr val="000000"/>
                </a:solidFill>
                <a:latin typeface="Symbol" pitchFamily="18" charset="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}</a:t>
            </a:r>
            <a:r>
              <a:rPr lang="en-US" altLang="zh-CN" sz="3600" dirty="0">
                <a:solidFill>
                  <a:srgbClr val="660033"/>
                </a:solidFill>
                <a:cs typeface="Times New Roman" pitchFamily="18" charset="0"/>
              </a:rPr>
              <a:t> =1-</a:t>
            </a:r>
            <a:r>
              <a:rPr lang="en-US" altLang="zh-CN" sz="3600" i="1" dirty="0">
                <a:solidFill>
                  <a:srgbClr val="660033"/>
                </a:solidFill>
                <a:cs typeface="Times New Roman" pitchFamily="18" charset="0"/>
              </a:rPr>
              <a:t>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AE9B0F-B3DA-8365-15E6-C95A61CB8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107" y="3530901"/>
            <a:ext cx="4090988" cy="66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96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  <p:bldP spid="96288" grpId="0" autoUpdateAnimBg="0"/>
      <p:bldP spid="96289" grpId="0" autoUpdateAnimBg="0"/>
      <p:bldP spid="96290" grpId="0" autoUpdateAnimBg="0"/>
      <p:bldP spid="96291" grpId="0" autoUpdateAnimBg="0"/>
      <p:bldP spid="96292" grpId="0" autoUpdateAnimBg="0"/>
      <p:bldP spid="96293" grpId="0"/>
      <p:bldP spid="96294" grpId="0" animBg="1" autoUpdateAnimBg="0"/>
      <p:bldP spid="96303" grpId="0" animBg="1" autoUpdateAnimBg="0"/>
      <p:bldP spid="96304" grpId="0" autoUpdateAnimBg="0"/>
      <p:bldP spid="96305" grpId="0" animBg="1" autoUpdateAnimBg="0"/>
      <p:bldP spid="96306" grpId="0" autoUpdateAnimBg="0"/>
      <p:bldP spid="96307" grpId="0" autoUpdateAnimBg="0"/>
      <p:bldP spid="96308" grpId="0" autoUpdateAnimBg="0"/>
      <p:bldP spid="96309" grpId="0" animBg="1" autoUpdateAnimBg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49" name="Text Box 13"/>
          <p:cNvSpPr txBox="1">
            <a:spLocks noChangeArrowheads="1"/>
          </p:cNvSpPr>
          <p:nvPr/>
        </p:nvSpPr>
        <p:spPr bwMode="auto">
          <a:xfrm>
            <a:off x="950589" y="2142039"/>
            <a:ext cx="350043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i="1" dirty="0">
                <a:solidFill>
                  <a:srgbClr val="000000"/>
                </a:solidFill>
              </a:rPr>
              <a:t>P</a:t>
            </a:r>
            <a:r>
              <a:rPr lang="en-US" altLang="zh-CN" sz="4000" dirty="0">
                <a:solidFill>
                  <a:srgbClr val="000000"/>
                </a:solidFill>
              </a:rPr>
              <a:t>{ 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baseline="-25000" dirty="0">
                <a:solidFill>
                  <a:srgbClr val="000000"/>
                </a:solidFill>
              </a:rPr>
              <a:t>1</a:t>
            </a:r>
            <a:r>
              <a:rPr lang="en-US" altLang="zh-CN" sz="4000" dirty="0">
                <a:solidFill>
                  <a:srgbClr val="000000"/>
                </a:solidFill>
              </a:rPr>
              <a:t> &lt; 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 ≤ 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baseline="-25000" dirty="0">
                <a:solidFill>
                  <a:srgbClr val="000000"/>
                </a:solidFill>
              </a:rPr>
              <a:t>2</a:t>
            </a:r>
            <a:r>
              <a:rPr lang="en-US" altLang="zh-CN" sz="4000" dirty="0">
                <a:solidFill>
                  <a:srgbClr val="000000"/>
                </a:solidFill>
              </a:rPr>
              <a:t> } =</a:t>
            </a:r>
            <a:endParaRPr lang="zh-CN" alt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6031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30787"/>
              </p:ext>
            </p:extLst>
          </p:nvPr>
        </p:nvGraphicFramePr>
        <p:xfrm>
          <a:off x="632472" y="636887"/>
          <a:ext cx="1827778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14400" imgH="406080" progId="Equation.3">
                  <p:embed/>
                </p:oleObj>
              </mc:Choice>
              <mc:Fallback>
                <p:oleObj name="公式" r:id="rId2" imgW="914400" imgH="406080" progId="Equation.3">
                  <p:embed/>
                  <p:pic>
                    <p:nvPicPr>
                      <p:cNvPr id="6031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72" y="636887"/>
                        <a:ext cx="1827778" cy="811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75" name="Text Box 39" descr="水滴"/>
          <p:cNvSpPr txBox="1">
            <a:spLocks noChangeArrowheads="1"/>
          </p:cNvSpPr>
          <p:nvPr/>
        </p:nvSpPr>
        <p:spPr bwMode="auto">
          <a:xfrm>
            <a:off x="3180692" y="581289"/>
            <a:ext cx="3202917" cy="519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dirty="0">
                <a:solidFill>
                  <a:srgbClr val="000000"/>
                </a:solidFill>
              </a:rPr>
              <a:t>标准正态分布性质</a:t>
            </a: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539552" y="1371828"/>
            <a:ext cx="3065463" cy="590550"/>
            <a:chOff x="549" y="2887"/>
            <a:chExt cx="1931" cy="372"/>
          </a:xfrm>
        </p:grpSpPr>
        <p:graphicFrame>
          <p:nvGraphicFramePr>
            <p:cNvPr id="14344" name="Object 41"/>
            <p:cNvGraphicFramePr>
              <a:graphicFrameLocks noChangeAspect="1"/>
            </p:cNvGraphicFramePr>
            <p:nvPr/>
          </p:nvGraphicFramePr>
          <p:xfrm>
            <a:off x="1058" y="2909"/>
            <a:ext cx="1422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27000" imgH="228600" progId="Equation.3">
                    <p:embed/>
                  </p:oleObj>
                </mc:Choice>
                <mc:Fallback>
                  <p:oleObj name="公式" r:id="rId4" imgW="927000" imgH="228600" progId="Equation.3">
                    <p:embed/>
                    <p:pic>
                      <p:nvPicPr>
                        <p:cNvPr id="14344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8" y="2909"/>
                          <a:ext cx="1422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8" name="Text Box 43" descr="水滴"/>
            <p:cNvSpPr txBox="1">
              <a:spLocks noChangeArrowheads="1"/>
            </p:cNvSpPr>
            <p:nvPr/>
          </p:nvSpPr>
          <p:spPr bwMode="auto">
            <a:xfrm>
              <a:off x="549" y="2887"/>
              <a:ext cx="7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>
                  <a:solidFill>
                    <a:schemeClr val="tx1"/>
                  </a:solidFill>
                </a:rPr>
                <a:t>(2)</a:t>
              </a:r>
              <a:r>
                <a:rPr lang="zh-CN" altLang="en-US" sz="4000">
                  <a:solidFill>
                    <a:schemeClr val="tx1"/>
                  </a:solidFill>
                </a:rPr>
                <a:t>若</a:t>
              </a:r>
            </a:p>
          </p:txBody>
        </p:sp>
      </p:grp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3573265" y="1225778"/>
            <a:ext cx="2962275" cy="811212"/>
            <a:chOff x="2460" y="2795"/>
            <a:chExt cx="1866" cy="511"/>
          </a:xfrm>
        </p:grpSpPr>
        <p:graphicFrame>
          <p:nvGraphicFramePr>
            <p:cNvPr id="14343" name="Object 42"/>
            <p:cNvGraphicFramePr>
              <a:graphicFrameLocks noChangeAspect="1"/>
            </p:cNvGraphicFramePr>
            <p:nvPr/>
          </p:nvGraphicFramePr>
          <p:xfrm>
            <a:off x="2958" y="2795"/>
            <a:ext cx="1295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028520" imgH="406080" progId="Equation.3">
                    <p:embed/>
                  </p:oleObj>
                </mc:Choice>
                <mc:Fallback>
                  <p:oleObj name="公式" r:id="rId6" imgW="1028520" imgH="406080" progId="Equation.3">
                    <p:embed/>
                    <p:pic>
                      <p:nvPicPr>
                        <p:cNvPr id="14343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8" y="2795"/>
                          <a:ext cx="1295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7" name="Text Box 44" descr="水滴"/>
            <p:cNvSpPr txBox="1">
              <a:spLocks noChangeArrowheads="1"/>
            </p:cNvSpPr>
            <p:nvPr/>
          </p:nvSpPr>
          <p:spPr bwMode="auto">
            <a:xfrm>
              <a:off x="2460" y="2887"/>
              <a:ext cx="18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000">
                  <a:solidFill>
                    <a:schemeClr val="tx1"/>
                  </a:solidFill>
                </a:rPr>
                <a:t>，则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570408" y="3501567"/>
            <a:ext cx="4559300" cy="619126"/>
            <a:chOff x="778" y="3381"/>
            <a:chExt cx="2872" cy="390"/>
          </a:xfrm>
        </p:grpSpPr>
        <p:sp>
          <p:nvSpPr>
            <p:cNvPr id="14356" name="Text Box 45" descr="水滴"/>
            <p:cNvSpPr txBox="1">
              <a:spLocks noChangeArrowheads="1"/>
            </p:cNvSpPr>
            <p:nvPr/>
          </p:nvSpPr>
          <p:spPr bwMode="auto">
            <a:xfrm>
              <a:off x="778" y="3444"/>
              <a:ext cx="230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dirty="0">
                  <a:solidFill>
                    <a:schemeClr val="tx1"/>
                  </a:solidFill>
                </a:rPr>
                <a:t>(3) </a:t>
              </a:r>
              <a:r>
                <a:rPr lang="zh-CN" altLang="en-US" sz="4000" dirty="0">
                  <a:solidFill>
                    <a:schemeClr val="tx1"/>
                  </a:solidFill>
                </a:rPr>
                <a:t>当</a:t>
              </a:r>
              <a:r>
                <a:rPr lang="en-US" altLang="zh-CN" sz="4000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4000" dirty="0">
                  <a:solidFill>
                    <a:schemeClr val="tx1"/>
                  </a:solidFill>
                </a:rPr>
                <a:t>&gt;3.9</a:t>
              </a:r>
              <a:r>
                <a:rPr lang="zh-CN" altLang="en-US" sz="4000" dirty="0">
                  <a:solidFill>
                    <a:schemeClr val="tx1"/>
                  </a:solidFill>
                </a:rPr>
                <a:t>时</a:t>
              </a:r>
              <a:r>
                <a:rPr lang="en-US" altLang="zh-CN" sz="4000" dirty="0">
                  <a:solidFill>
                    <a:schemeClr val="tx1"/>
                  </a:solidFill>
                </a:rPr>
                <a:t>, </a:t>
              </a:r>
              <a:r>
                <a:rPr lang="zh-CN" altLang="en-US" sz="4000" dirty="0">
                  <a:solidFill>
                    <a:schemeClr val="tx1"/>
                  </a:solidFill>
                </a:rPr>
                <a:t>认为</a:t>
              </a:r>
            </a:p>
          </p:txBody>
        </p:sp>
        <p:graphicFrame>
          <p:nvGraphicFramePr>
            <p:cNvPr id="14342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271775"/>
                </p:ext>
              </p:extLst>
            </p:nvPr>
          </p:nvGraphicFramePr>
          <p:xfrm>
            <a:off x="2709" y="3381"/>
            <a:ext cx="941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583920" imgH="203040" progId="Equation.3">
                    <p:embed/>
                  </p:oleObj>
                </mc:Choice>
                <mc:Fallback>
                  <p:oleObj name="公式" r:id="rId8" imgW="583920" imgH="203040" progId="Equation.3">
                    <p:embed/>
                    <p:pic>
                      <p:nvPicPr>
                        <p:cNvPr id="14342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9" y="3381"/>
                          <a:ext cx="941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9552" y="3990329"/>
            <a:ext cx="5694363" cy="677863"/>
            <a:chOff x="889" y="3671"/>
            <a:chExt cx="3587" cy="427"/>
          </a:xfrm>
        </p:grpSpPr>
        <p:sp>
          <p:nvSpPr>
            <p:cNvPr id="14355" name="Text Box 47" descr="水滴"/>
            <p:cNvSpPr txBox="1">
              <a:spLocks noChangeArrowheads="1"/>
            </p:cNvSpPr>
            <p:nvPr/>
          </p:nvSpPr>
          <p:spPr bwMode="auto">
            <a:xfrm>
              <a:off x="889" y="3771"/>
              <a:ext cx="14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dirty="0">
                  <a:solidFill>
                    <a:schemeClr val="tx1"/>
                  </a:solidFill>
                </a:rPr>
                <a:t>(4)</a:t>
              </a:r>
              <a:r>
                <a:rPr lang="zh-CN" altLang="en-US" sz="4000" dirty="0">
                  <a:solidFill>
                    <a:schemeClr val="tx1"/>
                  </a:solidFill>
                </a:rPr>
                <a:t>对一切</a:t>
              </a:r>
              <a:endParaRPr lang="en-US" altLang="zh-CN" sz="40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4341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4901089"/>
                </p:ext>
              </p:extLst>
            </p:nvPr>
          </p:nvGraphicFramePr>
          <p:xfrm>
            <a:off x="1796" y="3671"/>
            <a:ext cx="2680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523880" imgH="203040" progId="Equation.3">
                    <p:embed/>
                  </p:oleObj>
                </mc:Choice>
                <mc:Fallback>
                  <p:oleObj name="公式" r:id="rId10" imgW="1523880" imgH="203040" progId="Equation.3">
                    <p:embed/>
                    <p:pic>
                      <p:nvPicPr>
                        <p:cNvPr id="14341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3671"/>
                          <a:ext cx="2680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39" name="Object 57"/>
          <p:cNvGraphicFramePr>
            <a:graphicFrameLocks noChangeAspect="1"/>
          </p:cNvGraphicFramePr>
          <p:nvPr/>
        </p:nvGraphicFramePr>
        <p:xfrm>
          <a:off x="0" y="-171450"/>
          <a:ext cx="9144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190080" progId="Equation.DSMT4">
                  <p:embed/>
                </p:oleObj>
              </mc:Choice>
              <mc:Fallback>
                <p:oleObj name="Equation" r:id="rId12" imgW="914400" imgH="190080" progId="Equation.DSMT4">
                  <p:embed/>
                  <p:pic>
                    <p:nvPicPr>
                      <p:cNvPr id="14339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71450"/>
                        <a:ext cx="9144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3199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962340"/>
              </p:ext>
            </p:extLst>
          </p:nvPr>
        </p:nvGraphicFramePr>
        <p:xfrm>
          <a:off x="3588915" y="1766879"/>
          <a:ext cx="4090988" cy="935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12800" imgH="368280" progId="Equation.DSMT4">
                  <p:embed/>
                </p:oleObj>
              </mc:Choice>
              <mc:Fallback>
                <p:oleObj name="Equation" r:id="rId14" imgW="1612800" imgH="368280" progId="Equation.DSMT4">
                  <p:embed/>
                  <p:pic>
                    <p:nvPicPr>
                      <p:cNvPr id="603199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915" y="1766879"/>
                        <a:ext cx="4090988" cy="935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9" descr="水滴"/>
          <p:cNvSpPr txBox="1">
            <a:spLocks noChangeArrowheads="1"/>
          </p:cNvSpPr>
          <p:nvPr/>
        </p:nvSpPr>
        <p:spPr bwMode="auto">
          <a:xfrm>
            <a:off x="6403607" y="1327260"/>
            <a:ext cx="2497010" cy="519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00"/>
                </a:solidFill>
              </a:rPr>
              <a:t>(</a:t>
            </a:r>
            <a:r>
              <a:rPr lang="zh-CN" altLang="en-US" sz="4000" dirty="0">
                <a:solidFill>
                  <a:srgbClr val="000000"/>
                </a:solidFill>
              </a:rPr>
              <a:t>标准化处理</a:t>
            </a:r>
            <a:r>
              <a:rPr lang="en-US" altLang="zh-CN" sz="4000" dirty="0">
                <a:solidFill>
                  <a:srgbClr val="000000"/>
                </a:solidFill>
              </a:rPr>
              <a:t>)</a:t>
            </a:r>
            <a:endParaRPr lang="zh-CN" alt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1BFA502-1A00-74BD-A2A7-93C07448E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105651"/>
              </p:ext>
            </p:extLst>
          </p:nvPr>
        </p:nvGraphicFramePr>
        <p:xfrm>
          <a:off x="422051" y="4607343"/>
          <a:ext cx="4899299" cy="9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50960" imgH="330120" progId="Equation.DSMT4">
                  <p:embed/>
                </p:oleObj>
              </mc:Choice>
              <mc:Fallback>
                <p:oleObj name="Equation" r:id="rId16" imgW="1650960" imgH="33012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1BFA502-1A00-74BD-A2A7-93C07448E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051" y="4607343"/>
                        <a:ext cx="4899299" cy="98016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  <a:alpha val="51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FEF5E1A-B7B1-BFD8-49B1-21B0FEF2C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063533"/>
              </p:ext>
            </p:extLst>
          </p:nvPr>
        </p:nvGraphicFramePr>
        <p:xfrm>
          <a:off x="5484287" y="4592157"/>
          <a:ext cx="3104249" cy="109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17440" imgH="393480" progId="Equation.DSMT4">
                  <p:embed/>
                </p:oleObj>
              </mc:Choice>
              <mc:Fallback>
                <p:oleObj name="Equation" r:id="rId18" imgW="111744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FEF5E1A-B7B1-BFD8-49B1-21B0FEF2CF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287" y="4592157"/>
                        <a:ext cx="3104249" cy="109394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A71D03-B78C-2F98-9C62-BF67FFBB0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886655"/>
              </p:ext>
            </p:extLst>
          </p:nvPr>
        </p:nvGraphicFramePr>
        <p:xfrm>
          <a:off x="1717930" y="5632222"/>
          <a:ext cx="4464151" cy="109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765080" imgH="431640" progId="Equation.DSMT4">
                  <p:embed/>
                </p:oleObj>
              </mc:Choice>
              <mc:Fallback>
                <p:oleObj name="Equation" r:id="rId20" imgW="176508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FA71D03-B78C-2F98-9C62-BF67FFBB07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930" y="5632222"/>
                        <a:ext cx="4464151" cy="109394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  <a:alpha val="51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BA4F772-778F-670D-0871-7F94122C69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75856" y="2625708"/>
            <a:ext cx="4090988" cy="6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0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9" grpId="0" autoUpdateAnimBg="0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29" y="2282221"/>
            <a:ext cx="5400675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251520" y="4705980"/>
            <a:ext cx="87130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 dirty="0">
                <a:solidFill>
                  <a:srgbClr val="CC3300"/>
                </a:solidFill>
              </a:rPr>
              <a:t>注1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en-US" altLang="zh-CN" sz="2400" i="1" baseline="0" dirty="0">
                <a:solidFill>
                  <a:srgbClr val="000000"/>
                </a:solidFill>
              </a:rPr>
              <a:t>X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r>
              <a:rPr lang="en-US" altLang="zh-CN" sz="2400" i="1" baseline="-25000" dirty="0">
                <a:solidFill>
                  <a:srgbClr val="000000"/>
                </a:solidFill>
              </a:rPr>
              <a:t> </a:t>
            </a:r>
            <a:r>
              <a:rPr lang="en-US" altLang="zh-CN" sz="2400" i="1" baseline="0" dirty="0">
                <a:solidFill>
                  <a:srgbClr val="000000"/>
                </a:solidFill>
              </a:rPr>
              <a:t>, … , </a:t>
            </a:r>
            <a:r>
              <a:rPr lang="en-US" altLang="zh-CN" sz="2400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sz="2400" i="1" baseline="-25000" dirty="0" err="1">
                <a:solidFill>
                  <a:srgbClr val="000000"/>
                </a:solidFill>
              </a:rPr>
              <a:t>n</a:t>
            </a:r>
            <a:r>
              <a:rPr lang="zh-CN" altLang="en-US" sz="2400" baseline="0" dirty="0">
                <a:solidFill>
                  <a:srgbClr val="000000"/>
                </a:solidFill>
              </a:rPr>
              <a:t>都是定义在</a:t>
            </a:r>
            <a:r>
              <a:rPr lang="zh-CN" altLang="en-US" sz="2400" u="sng" baseline="0" dirty="0">
                <a:solidFill>
                  <a:srgbClr val="C00000"/>
                </a:solidFill>
              </a:rPr>
              <a:t>同一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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上的随机变量</a:t>
            </a:r>
            <a:r>
              <a:rPr lang="en-US" altLang="zh-CN" sz="2400" baseline="0" dirty="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边缘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分布函数</a:t>
            </a:r>
          </a:p>
        </p:txBody>
      </p:sp>
      <p:grpSp>
        <p:nvGrpSpPr>
          <p:cNvPr id="17416" name="Group 5"/>
          <p:cNvGrpSpPr>
            <a:grpSpLocks/>
          </p:cNvGrpSpPr>
          <p:nvPr/>
        </p:nvGrpSpPr>
        <p:grpSpPr bwMode="auto">
          <a:xfrm>
            <a:off x="251520" y="574055"/>
            <a:ext cx="8713020" cy="1774825"/>
            <a:chOff x="269" y="391"/>
            <a:chExt cx="5377" cy="1118"/>
          </a:xfrm>
        </p:grpSpPr>
        <p:sp>
          <p:nvSpPr>
            <p:cNvPr id="17426" name="Text Box 6"/>
            <p:cNvSpPr txBox="1">
              <a:spLocks noChangeArrowheads="1"/>
            </p:cNvSpPr>
            <p:nvPr/>
          </p:nvSpPr>
          <p:spPr bwMode="auto">
            <a:xfrm>
              <a:off x="292" y="1071"/>
              <a:ext cx="5043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构成的有序数组 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(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 dirty="0">
                  <a:solidFill>
                    <a:srgbClr val="000000"/>
                  </a:solidFill>
                </a:rPr>
                <a:t>1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,X</a:t>
              </a:r>
              <a:r>
                <a:rPr lang="en-US" altLang="zh-CN" baseline="-25000" dirty="0">
                  <a:solidFill>
                    <a:srgbClr val="000000"/>
                  </a:solidFill>
                </a:rPr>
                <a:t>2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, … , </a:t>
              </a:r>
              <a:r>
                <a:rPr lang="en-US" altLang="zh-CN" i="1" baseline="0" dirty="0" err="1">
                  <a:solidFill>
                    <a:srgbClr val="000000"/>
                  </a:solidFill>
                </a:rPr>
                <a:t>X</a:t>
              </a:r>
              <a:r>
                <a:rPr lang="en-US" altLang="zh-CN" i="1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</a:rPr>
                <a:t>)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为</a:t>
              </a:r>
              <a:r>
                <a:rPr lang="en-US" altLang="zh-CN" i="1" u="sng" baseline="0" dirty="0">
                  <a:solidFill>
                    <a:srgbClr val="990033"/>
                  </a:solidFill>
                  <a:sym typeface="Symbol" pitchFamily="18" charset="2"/>
                </a:rPr>
                <a:t>n</a:t>
              </a:r>
              <a:r>
                <a:rPr lang="zh-CN" altLang="en-US" u="sng" baseline="0" dirty="0">
                  <a:solidFill>
                    <a:srgbClr val="990033"/>
                  </a:solidFill>
                  <a:sym typeface="Symbol" pitchFamily="18" charset="2"/>
                </a:rPr>
                <a:t>维随机变量</a:t>
              </a:r>
              <a:r>
                <a:rPr lang="en-US" altLang="zh-CN" baseline="0" dirty="0">
                  <a:sym typeface="Symbol" pitchFamily="18" charset="2"/>
                </a:rPr>
                <a:t>.</a:t>
              </a:r>
              <a:endParaRPr lang="en-US" altLang="zh-CN" i="1" baseline="0" dirty="0"/>
            </a:p>
          </p:txBody>
        </p:sp>
        <p:sp>
          <p:nvSpPr>
            <p:cNvPr id="17427" name="Text Box 7"/>
            <p:cNvSpPr txBox="1">
              <a:spLocks noChangeArrowheads="1"/>
            </p:cNvSpPr>
            <p:nvPr/>
          </p:nvSpPr>
          <p:spPr bwMode="auto">
            <a:xfrm>
              <a:off x="269" y="391"/>
              <a:ext cx="8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u="sng" baseline="0" dirty="0">
                  <a:solidFill>
                    <a:srgbClr val="CC3300"/>
                  </a:solidFill>
                </a:rPr>
                <a:t>定义</a:t>
              </a:r>
              <a:r>
                <a:rPr lang="zh-CN" altLang="en-US" baseline="0" dirty="0"/>
                <a:t>：</a:t>
              </a:r>
            </a:p>
          </p:txBody>
        </p:sp>
        <p:sp>
          <p:nvSpPr>
            <p:cNvPr id="17428" name="Text Box 8"/>
            <p:cNvSpPr txBox="1">
              <a:spLocks noChangeArrowheads="1"/>
            </p:cNvSpPr>
            <p:nvPr/>
          </p:nvSpPr>
          <p:spPr bwMode="auto">
            <a:xfrm>
              <a:off x="884" y="436"/>
              <a:ext cx="47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 dirty="0">
                  <a:solidFill>
                    <a:srgbClr val="000000"/>
                  </a:solidFill>
                </a:rPr>
                <a:t>设随机试验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E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的样本空间为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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，对于每一样本点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7429" name="Text Box 9"/>
            <p:cNvSpPr txBox="1">
              <a:spLocks noChangeArrowheads="1"/>
            </p:cNvSpPr>
            <p:nvPr/>
          </p:nvSpPr>
          <p:spPr bwMode="auto">
            <a:xfrm>
              <a:off x="293" y="682"/>
              <a:ext cx="145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 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 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baseline="0" dirty="0"/>
            </a:p>
          </p:txBody>
        </p:sp>
        <p:sp>
          <p:nvSpPr>
            <p:cNvPr id="17430" name="Text Box 10"/>
            <p:cNvSpPr txBox="1">
              <a:spLocks noChangeArrowheads="1"/>
            </p:cNvSpPr>
            <p:nvPr/>
          </p:nvSpPr>
          <p:spPr bwMode="auto">
            <a:xfrm>
              <a:off x="943" y="663"/>
              <a:ext cx="4703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有</a:t>
              </a:r>
              <a:r>
                <a:rPr lang="en-US" altLang="zh-CN" i="1" baseline="0" dirty="0">
                  <a:solidFill>
                    <a:srgbClr val="000000"/>
                  </a:solidFill>
                  <a:sym typeface="Symbol" pitchFamily="18" charset="2"/>
                </a:rPr>
                <a:t>n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个实数 </a:t>
              </a:r>
              <a:r>
                <a:rPr lang="en-US" altLang="zh-CN" i="1" baseline="0" dirty="0">
                  <a:solidFill>
                    <a:srgbClr val="000000"/>
                  </a:solidFill>
                  <a:sym typeface="Symbol" pitchFamily="18" charset="2"/>
                </a:rPr>
                <a:t>X</a:t>
              </a:r>
              <a:r>
                <a:rPr lang="en-US" altLang="zh-CN" baseline="-25000" dirty="0">
                  <a:solidFill>
                    <a:srgbClr val="000000"/>
                  </a:solidFill>
                  <a:sym typeface="Symbol" pitchFamily="18" charset="2"/>
                </a:rPr>
                <a:t>1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  </a:t>
              </a:r>
              <a:r>
                <a:rPr lang="zh-CN" altLang="en-US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,…,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 err="1">
                  <a:solidFill>
                    <a:srgbClr val="000000"/>
                  </a:solidFill>
                </a:rPr>
                <a:t>X</a:t>
              </a:r>
              <a:r>
                <a:rPr lang="en-US" altLang="zh-CN" i="1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  </a:t>
              </a:r>
              <a:r>
                <a:rPr lang="zh-CN" altLang="en-US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与之对应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, 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称它们</a:t>
              </a:r>
              <a:endParaRPr lang="en-US" altLang="zh-CN" i="1" baseline="0" dirty="0"/>
            </a:p>
          </p:txBody>
        </p:sp>
      </p:grp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1403648" y="2204864"/>
            <a:ext cx="158634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520404" y="3336321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aseline="0"/>
              <a:t>ω</a:t>
            </a:r>
          </a:p>
        </p:txBody>
      </p:sp>
      <p:sp>
        <p:nvSpPr>
          <p:cNvPr id="100366" name="Text Box 14"/>
          <p:cNvSpPr txBox="1">
            <a:spLocks noChangeArrowheads="1"/>
          </p:cNvSpPr>
          <p:nvPr/>
        </p:nvSpPr>
        <p:spPr bwMode="auto">
          <a:xfrm>
            <a:off x="2498179" y="297595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aseline="0"/>
              <a:t>Ω</a:t>
            </a:r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 flipV="1">
            <a:off x="2987129" y="3120421"/>
            <a:ext cx="2305050" cy="5032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987129" y="3695096"/>
            <a:ext cx="2089150" cy="5048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9" name="Text Box 17"/>
          <p:cNvSpPr txBox="1">
            <a:spLocks noChangeArrowheads="1"/>
          </p:cNvSpPr>
          <p:nvPr/>
        </p:nvSpPr>
        <p:spPr bwMode="auto">
          <a:xfrm>
            <a:off x="5292179" y="2879121"/>
            <a:ext cx="1404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 dirty="0"/>
              <a:t>X</a:t>
            </a:r>
            <a:r>
              <a:rPr lang="en-US" altLang="zh-CN" sz="2400" i="1" baseline="-25000" dirty="0"/>
              <a:t>1</a:t>
            </a:r>
            <a:r>
              <a:rPr lang="en-US" altLang="zh-CN" sz="2400" baseline="0" dirty="0"/>
              <a:t>=</a:t>
            </a:r>
            <a:r>
              <a:rPr lang="en-US" altLang="zh-CN" sz="2400" i="1" baseline="0" dirty="0"/>
              <a:t>X</a:t>
            </a:r>
            <a:r>
              <a:rPr lang="en-US" altLang="zh-CN" sz="2400" i="1" baseline="-25000" dirty="0"/>
              <a:t>1</a:t>
            </a:r>
            <a:r>
              <a:rPr lang="en-US" altLang="zh-CN" sz="2400" baseline="0" dirty="0"/>
              <a:t>(ω)</a:t>
            </a:r>
          </a:p>
        </p:txBody>
      </p:sp>
      <p:sp>
        <p:nvSpPr>
          <p:cNvPr id="100370" name="Text Box 18"/>
          <p:cNvSpPr txBox="1">
            <a:spLocks noChangeArrowheads="1"/>
          </p:cNvSpPr>
          <p:nvPr/>
        </p:nvSpPr>
        <p:spPr bwMode="auto">
          <a:xfrm>
            <a:off x="5003254" y="4030058"/>
            <a:ext cx="1426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 dirty="0" err="1"/>
              <a:t>X</a:t>
            </a:r>
            <a:r>
              <a:rPr lang="en-US" altLang="zh-CN" sz="2400" i="1" baseline="-25000" dirty="0" err="1"/>
              <a:t>n</a:t>
            </a:r>
            <a:r>
              <a:rPr lang="en-US" altLang="zh-CN" sz="2400" baseline="0" dirty="0"/>
              <a:t>=</a:t>
            </a:r>
            <a:r>
              <a:rPr lang="en-US" altLang="zh-CN" sz="2400" i="1" baseline="0" dirty="0" err="1"/>
              <a:t>X</a:t>
            </a:r>
            <a:r>
              <a:rPr lang="en-US" altLang="zh-CN" sz="2400" i="1" baseline="-25000" dirty="0" err="1"/>
              <a:t>n</a:t>
            </a:r>
            <a:r>
              <a:rPr lang="en-US" altLang="zh-CN" sz="2400" baseline="0" dirty="0"/>
              <a:t>(ω)</a:t>
            </a:r>
          </a:p>
        </p:txBody>
      </p:sp>
      <p:sp>
        <p:nvSpPr>
          <p:cNvPr id="100374" name="Line 22"/>
          <p:cNvSpPr>
            <a:spLocks noChangeShapeType="1"/>
          </p:cNvSpPr>
          <p:nvPr/>
        </p:nvSpPr>
        <p:spPr bwMode="auto">
          <a:xfrm>
            <a:off x="3131840" y="1604343"/>
            <a:ext cx="4499918" cy="244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251520" y="5661248"/>
            <a:ext cx="3275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u="sng" baseline="0" dirty="0">
                <a:solidFill>
                  <a:srgbClr val="CC3300"/>
                </a:solidFill>
              </a:rPr>
              <a:t>注2</a:t>
            </a:r>
            <a:r>
              <a:rPr lang="en-US" altLang="zh-CN" sz="2400" baseline="0" dirty="0">
                <a:solidFill>
                  <a:srgbClr val="000000"/>
                </a:solidFill>
              </a:rPr>
              <a:t>:  </a:t>
            </a:r>
            <a:r>
              <a:rPr lang="en-US" altLang="zh-CN" sz="2400" i="1" baseline="0" dirty="0">
                <a:solidFill>
                  <a:srgbClr val="000066"/>
                </a:solidFill>
              </a:rPr>
              <a:t>n</a:t>
            </a:r>
            <a:r>
              <a:rPr lang="zh-CN" altLang="en-US" sz="2400" baseline="0" dirty="0">
                <a:solidFill>
                  <a:srgbClr val="000066"/>
                </a:solidFill>
              </a:rPr>
              <a:t>维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联合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分布函数</a:t>
            </a:r>
            <a:endParaRPr lang="en-US" altLang="zh-CN" sz="2400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363418" y="3344910"/>
            <a:ext cx="108012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6214893" y="1093168"/>
            <a:ext cx="2389555" cy="244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375094" y="5733581"/>
          <a:ext cx="1916986" cy="4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253890" progId="Equation.DSMT4">
                  <p:embed/>
                </p:oleObj>
              </mc:Choice>
              <mc:Fallback>
                <p:oleObj name="Equation" r:id="rId3" imgW="990170" imgH="25389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94" y="5733581"/>
                        <a:ext cx="1916986" cy="431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23728" y="6111288"/>
          <a:ext cx="3960440" cy="41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254000" progId="Equation.DSMT4">
                  <p:embed/>
                </p:oleObj>
              </mc:Choice>
              <mc:Fallback>
                <p:oleObj name="Equation" r:id="rId5" imgW="2133600" imgH="2540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6111288"/>
                        <a:ext cx="3960440" cy="41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19672" y="5251356"/>
          <a:ext cx="5904656" cy="48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87440" imgH="266400" progId="Equation.DSMT4">
                  <p:embed/>
                </p:oleObj>
              </mc:Choice>
              <mc:Fallback>
                <p:oleObj name="Equation" r:id="rId7" imgW="3187440" imgH="266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251356"/>
                        <a:ext cx="5904656" cy="48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75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autoUpdateAnimBg="0"/>
      <p:bldP spid="100364" grpId="0" animBg="1"/>
      <p:bldP spid="100365" grpId="0" autoUpdateAnimBg="0"/>
      <p:bldP spid="100366" grpId="0" autoUpdateAnimBg="0"/>
      <p:bldP spid="100367" grpId="0" animBg="1"/>
      <p:bldP spid="100368" grpId="0" animBg="1"/>
      <p:bldP spid="100369" grpId="0" autoUpdateAnimBg="0"/>
      <p:bldP spid="100370" grpId="0" autoUpdateAnimBg="0"/>
      <p:bldP spid="100374" grpId="0" animBg="1"/>
      <p:bldP spid="23" grpId="0" autoUpdateAnimBg="0"/>
      <p:bldP spid="24" grpId="0" autoUpdateAnimBg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251271" y="620688"/>
            <a:ext cx="7056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联合分布函数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F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) =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3778696" y="1068363"/>
            <a:ext cx="5257800" cy="52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=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) ∩(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)}(</a:t>
            </a:r>
            <a:r>
              <a:rPr lang="zh-CN" altLang="en-US" baseline="0" dirty="0">
                <a:solidFill>
                  <a:srgbClr val="C00000"/>
                </a:solidFill>
                <a:sym typeface="Symbol" pitchFamily="18" charset="2"/>
              </a:rPr>
              <a:t>乘法公式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baseline="0" dirty="0">
              <a:solidFill>
                <a:srgbClr val="C00000"/>
              </a:solidFill>
              <a:sym typeface="Symbol" pitchFamily="18" charset="2"/>
            </a:endParaRPr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559017" y="1668287"/>
          <a:ext cx="2449091" cy="4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215640" progId="Equation.DSMT4">
                  <p:embed/>
                </p:oleObj>
              </mc:Choice>
              <mc:Fallback>
                <p:oleObj name="Equation" r:id="rId2" imgW="1104840" imgH="215640" progId="Equation.DSMT4">
                  <p:embed/>
                  <p:pic>
                    <p:nvPicPr>
                      <p:cNvPr id="972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017" y="1668287"/>
                        <a:ext cx="2449091" cy="4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611560" y="2382261"/>
          <a:ext cx="4751759" cy="47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560" imgH="253800" progId="Equation.DSMT4">
                  <p:embed/>
                </p:oleObj>
              </mc:Choice>
              <mc:Fallback>
                <p:oleObj name="Equation" r:id="rId4" imgW="2590560" imgH="253800" progId="Equation.DSMT4">
                  <p:embed/>
                  <p:pic>
                    <p:nvPicPr>
                      <p:cNvPr id="97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382261"/>
                        <a:ext cx="4751759" cy="47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6" name="Object 6"/>
          <p:cNvGraphicFramePr>
            <a:graphicFrameLocks noChangeAspect="1"/>
          </p:cNvGraphicFramePr>
          <p:nvPr/>
        </p:nvGraphicFramePr>
        <p:xfrm>
          <a:off x="5240356" y="1706046"/>
          <a:ext cx="1944216" cy="64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266400" progId="Equation.DSMT4">
                  <p:embed/>
                </p:oleObj>
              </mc:Choice>
              <mc:Fallback>
                <p:oleObj name="Equation" r:id="rId6" imgW="838080" imgH="266400" progId="Equation.DSMT4">
                  <p:embed/>
                  <p:pic>
                    <p:nvPicPr>
                      <p:cNvPr id="972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56" y="1706046"/>
                        <a:ext cx="1944216" cy="642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7" name="Object 7"/>
          <p:cNvGraphicFramePr>
            <a:graphicFrameLocks noGrp="1" noChangeAspect="1"/>
          </p:cNvGraphicFramePr>
          <p:nvPr>
            <p:ph/>
          </p:nvPr>
        </p:nvGraphicFramePr>
        <p:xfrm>
          <a:off x="2936100" y="1700808"/>
          <a:ext cx="2378125" cy="46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228600" progId="Equation.DSMT4">
                  <p:embed/>
                </p:oleObj>
              </mc:Choice>
              <mc:Fallback>
                <p:oleObj name="Equation" r:id="rId8" imgW="1180800" imgH="228600" progId="Equation.DSMT4">
                  <p:embed/>
                  <p:pic>
                    <p:nvPicPr>
                      <p:cNvPr id="97287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100" y="1700808"/>
                        <a:ext cx="2378125" cy="46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8" name="Object 8"/>
          <p:cNvGraphicFramePr>
            <a:graphicFrameLocks noChangeAspect="1"/>
          </p:cNvGraphicFramePr>
          <p:nvPr/>
        </p:nvGraphicFramePr>
        <p:xfrm>
          <a:off x="5220072" y="2348880"/>
          <a:ext cx="1915827" cy="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90360" imgH="291960" progId="Equation.DSMT4">
                  <p:embed/>
                </p:oleObj>
              </mc:Choice>
              <mc:Fallback>
                <p:oleObj name="Equation" r:id="rId10" imgW="990360" imgH="291960" progId="Equation.DSMT4">
                  <p:embed/>
                  <p:pic>
                    <p:nvPicPr>
                      <p:cNvPr id="972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2348880"/>
                        <a:ext cx="1915827" cy="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249684" y="3025527"/>
            <a:ext cx="4897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联合分布函数的</a:t>
            </a:r>
            <a:r>
              <a:rPr lang="en-US" altLang="zh-CN" baseline="0">
                <a:solidFill>
                  <a:srgbClr val="000000"/>
                </a:solidFill>
                <a:sym typeface="Symbol" pitchFamily="18" charset="2"/>
              </a:rPr>
              <a:t>4</a:t>
            </a:r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条性质：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324296" y="3861048"/>
            <a:ext cx="720003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1.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  <a:latin typeface="宋体" charset="-122"/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)</a:t>
            </a:r>
            <a:r>
              <a:rPr lang="zh-CN" altLang="en-US" u="sng" baseline="0" dirty="0">
                <a:solidFill>
                  <a:srgbClr val="C00000"/>
                </a:solidFill>
                <a:latin typeface="宋体" charset="-122"/>
              </a:rPr>
              <a:t>分别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对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单调不减</a:t>
            </a:r>
            <a:r>
              <a:rPr lang="zh-CN" altLang="en-US" baseline="0" dirty="0">
                <a:solidFill>
                  <a:srgbClr val="000000"/>
                </a:solidFill>
              </a:rPr>
              <a:t>例</a:t>
            </a:r>
            <a:r>
              <a:rPr lang="en-US" altLang="zh-CN" baseline="0" dirty="0">
                <a:solidFill>
                  <a:srgbClr val="000000"/>
                </a:solidFill>
              </a:rPr>
              <a:t>3.1.2(64</a:t>
            </a:r>
            <a:r>
              <a:rPr lang="zh-CN" altLang="en-US" baseline="0" dirty="0">
                <a:solidFill>
                  <a:srgbClr val="000000"/>
                </a:solidFill>
              </a:rPr>
              <a:t>页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;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324296" y="4517925"/>
            <a:ext cx="374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2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.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有界性及极限性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:</a:t>
            </a:r>
          </a:p>
        </p:txBody>
      </p:sp>
      <p:graphicFrame>
        <p:nvGraphicFramePr>
          <p:cNvPr id="97292" name="Object 12"/>
          <p:cNvGraphicFramePr>
            <a:graphicFrameLocks noChangeAspect="1"/>
          </p:cNvGraphicFramePr>
          <p:nvPr/>
        </p:nvGraphicFramePr>
        <p:xfrm>
          <a:off x="4161284" y="4375050"/>
          <a:ext cx="27146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66680" imgH="291960" progId="Equation.DSMT4">
                  <p:embed/>
                </p:oleObj>
              </mc:Choice>
              <mc:Fallback>
                <p:oleObj name="Equation" r:id="rId12" imgW="1066680" imgH="291960" progId="Equation.DSMT4">
                  <p:embed/>
                  <p:pic>
                    <p:nvPicPr>
                      <p:cNvPr id="972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1284" y="4375050"/>
                        <a:ext cx="271462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3" name="Object 13"/>
          <p:cNvGraphicFramePr>
            <a:graphicFrameLocks noChangeAspect="1"/>
          </p:cNvGraphicFramePr>
          <p:nvPr/>
        </p:nvGraphicFramePr>
        <p:xfrm>
          <a:off x="4093021" y="5040213"/>
          <a:ext cx="95726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58720" imgH="177480" progId="Equation.DSMT4">
                  <p:embed/>
                </p:oleObj>
              </mc:Choice>
              <mc:Fallback>
                <p:oleObj name="Equation" r:id="rId14" imgW="558720" imgH="177480" progId="Equation.DSMT4">
                  <p:embed/>
                  <p:pic>
                    <p:nvPicPr>
                      <p:cNvPr id="972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021" y="5040213"/>
                        <a:ext cx="95726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4" name="Object 14"/>
          <p:cNvGraphicFramePr>
            <a:graphicFrameLocks noChangeAspect="1"/>
          </p:cNvGraphicFramePr>
          <p:nvPr/>
        </p:nvGraphicFramePr>
        <p:xfrm>
          <a:off x="819596" y="5270400"/>
          <a:ext cx="2755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079280" imgH="291960" progId="Equation.DSMT4">
                  <p:embed/>
                </p:oleObj>
              </mc:Choice>
              <mc:Fallback>
                <p:oleObj name="Equation" r:id="rId16" imgW="1079280" imgH="291960" progId="Equation.DSMT4">
                  <p:embed/>
                  <p:pic>
                    <p:nvPicPr>
                      <p:cNvPr id="972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596" y="5270400"/>
                        <a:ext cx="27559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5" name="Text Box 15"/>
          <p:cNvSpPr txBox="1">
            <a:spLocks noChangeArrowheads="1"/>
          </p:cNvSpPr>
          <p:nvPr/>
        </p:nvSpPr>
        <p:spPr bwMode="auto">
          <a:xfrm>
            <a:off x="323528" y="5934224"/>
            <a:ext cx="56894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3.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u="sng" baseline="0" dirty="0">
                <a:solidFill>
                  <a:srgbClr val="C00000"/>
                </a:solidFill>
                <a:latin typeface="宋体" charset="-122"/>
              </a:rPr>
              <a:t>分别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关于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zh-CN" altLang="en-US" baseline="0" dirty="0">
                <a:solidFill>
                  <a:srgbClr val="000000"/>
                </a:solidFill>
              </a:rPr>
              <a:t>或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为右连续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;</a:t>
            </a:r>
            <a:endParaRPr lang="en-US" altLang="zh-CN" i="1" baseline="0" dirty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97296" name="Object 16"/>
          <p:cNvGraphicFramePr>
            <a:graphicFrameLocks noChangeAspect="1"/>
          </p:cNvGraphicFramePr>
          <p:nvPr/>
        </p:nvGraphicFramePr>
        <p:xfrm>
          <a:off x="4151759" y="5341838"/>
          <a:ext cx="243681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79280" imgH="304560" progId="Equation.DSMT4">
                  <p:embed/>
                </p:oleObj>
              </mc:Choice>
              <mc:Fallback>
                <p:oleObj name="Equation" r:id="rId18" imgW="1079280" imgH="304560" progId="Equation.DSMT4">
                  <p:embed/>
                  <p:pic>
                    <p:nvPicPr>
                      <p:cNvPr id="9729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759" y="5341838"/>
                        <a:ext cx="2436812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4283968" y="2924944"/>
            <a:ext cx="453650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i="1" baseline="0" dirty="0">
                <a:solidFill>
                  <a:srgbClr val="000000"/>
                </a:solidFill>
                <a:ea typeface="宋体" pitchFamily="2" charset="-122"/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  <a:ea typeface="宋体" pitchFamily="2" charset="-122"/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  <a:ea typeface="宋体" pitchFamily="2" charset="-12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的几何意义？</a:t>
            </a:r>
            <a:r>
              <a:rPr lang="en-US" altLang="zh-CN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二维随机变量</a:t>
            </a:r>
            <a:r>
              <a:rPr lang="zh-CN" altLang="en-US" sz="2400" u="sng" baseline="0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落入区域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的概率</a:t>
            </a:r>
            <a:r>
              <a:rPr lang="en-US" altLang="zh-CN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6803553" y="4812878"/>
            <a:ext cx="21605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aseline="0" dirty="0">
                <a:solidFill>
                  <a:srgbClr val="000000"/>
                </a:solidFill>
              </a:rPr>
              <a:t>4.</a:t>
            </a:r>
            <a:r>
              <a:rPr lang="zh-CN" altLang="en-US" sz="2400" u="sng" baseline="0" dirty="0">
                <a:solidFill>
                  <a:srgbClr val="C00000"/>
                </a:solidFill>
              </a:rPr>
              <a:t>相容性</a:t>
            </a:r>
            <a:r>
              <a:rPr lang="zh-CN" altLang="en-US" sz="2400" baseline="0" dirty="0">
                <a:solidFill>
                  <a:srgbClr val="000000"/>
                </a:solidFill>
              </a:rPr>
              <a:t>含义：落入一个区域的概率就一定大于等于</a:t>
            </a:r>
            <a:r>
              <a:rPr lang="en-US" altLang="zh-CN" sz="2400" baseline="0" dirty="0">
                <a:solidFill>
                  <a:srgbClr val="000000"/>
                </a:solidFill>
              </a:rPr>
              <a:t>0.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7040556" y="1638555"/>
            <a:ext cx="163590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(</a:t>
            </a:r>
            <a:r>
              <a:rPr lang="zh-CN" altLang="en-US" baseline="0" dirty="0">
                <a:solidFill>
                  <a:srgbClr val="C00000"/>
                </a:solidFill>
                <a:sym typeface="Symbol" pitchFamily="18" charset="2"/>
              </a:rPr>
              <a:t>吸收律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baseline="0" dirty="0">
              <a:solidFill>
                <a:srgbClr val="C0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13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 autoUpdateAnimBg="0"/>
      <p:bldP spid="97283" grpId="0" autoUpdateAnimBg="0"/>
      <p:bldP spid="97289" grpId="0" autoUpdateAnimBg="0"/>
      <p:bldP spid="97290" grpId="0" autoUpdateAnimBg="0"/>
      <p:bldP spid="97291" grpId="0" autoUpdateAnimBg="0"/>
      <p:bldP spid="97295" grpId="0" autoUpdateAnimBg="0"/>
      <p:bldP spid="97298" grpId="0" autoUpdateAnimBg="0"/>
      <p:bldP spid="19" grpId="0"/>
      <p:bldP spid="2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4812060" y="3183161"/>
            <a:ext cx="1512887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(</a:t>
            </a:r>
            <a:r>
              <a:rPr lang="zh-CN" altLang="en-US" i="1" baseline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CN" i="1" baseline="0">
                <a:solidFill>
                  <a:srgbClr val="000000"/>
                </a:solidFill>
                <a:sym typeface="Symbol" pitchFamily="18" charset="2"/>
              </a:rPr>
              <a:t>X , Y </a:t>
            </a:r>
            <a:r>
              <a:rPr lang="en-US" altLang="zh-CN" baseline="0">
                <a:solidFill>
                  <a:srgbClr val="000000"/>
                </a:solidFill>
                <a:sym typeface="Symbol" pitchFamily="18" charset="2"/>
              </a:rPr>
              <a:t>)</a:t>
            </a:r>
            <a:endParaRPr lang="zh-CN" altLang="en-US" i="1" baseline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755650" y="1533525"/>
          <a:ext cx="56086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5840" imgH="253800" progId="Equation.DSMT4">
                  <p:embed/>
                </p:oleObj>
              </mc:Choice>
              <mc:Fallback>
                <p:oleObj name="Equation" r:id="rId2" imgW="1815840" imgH="253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33525"/>
                        <a:ext cx="56086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772372" y="3299048"/>
            <a:ext cx="1524000" cy="609600"/>
          </a:xfrm>
          <a:prstGeom prst="rect">
            <a:avLst/>
          </a:prstGeom>
          <a:solidFill>
            <a:srgbClr val="00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2486372" y="4823048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4772372" y="3299048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296372" y="3299048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677372" y="4899248"/>
            <a:ext cx="34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3248372" y="3908648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 flipH="1">
            <a:off x="3324572" y="3356198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2867372" y="3299048"/>
            <a:ext cx="3429000" cy="2286000"/>
          </a:xfrm>
          <a:prstGeom prst="rect">
            <a:avLst/>
          </a:prstGeom>
          <a:solidFill>
            <a:srgbClr val="CC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2867372" y="3299048"/>
            <a:ext cx="1905000" cy="2286000"/>
          </a:xfrm>
          <a:prstGeom prst="rect">
            <a:avLst/>
          </a:prstGeom>
          <a:solidFill>
            <a:srgbClr val="FF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2867372" y="3908648"/>
            <a:ext cx="3429000" cy="1676400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2867372" y="3908648"/>
            <a:ext cx="1905000" cy="1676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43913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x</a:t>
            </a:r>
            <a:r>
              <a:rPr lang="en-US" altLang="zh-CN" sz="2400" b="0" baseline="-25000"/>
              <a:t>1</a:t>
            </a:r>
            <a:endParaRPr lang="en-US" altLang="zh-CN" sz="2400" b="0" baseline="0"/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58391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x</a:t>
            </a:r>
            <a:r>
              <a:rPr lang="en-US" altLang="zh-CN" sz="2400" b="0" baseline="-25000"/>
              <a:t>2</a:t>
            </a:r>
            <a:endParaRPr lang="en-US" altLang="zh-CN" sz="2400" b="0" baseline="0"/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3172172" y="32228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y</a:t>
            </a:r>
            <a:r>
              <a:rPr lang="en-US" altLang="zh-CN" sz="2400" b="0" baseline="-25000"/>
              <a:t>2</a:t>
            </a:r>
            <a:endParaRPr lang="en-US" altLang="zh-CN" sz="2400" b="0" baseline="0"/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3172172" y="38324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y</a:t>
            </a:r>
            <a:r>
              <a:rPr lang="en-US" altLang="zh-CN" sz="2400" b="0" baseline="-25000"/>
              <a:t>1</a:t>
            </a:r>
            <a:endParaRPr lang="en-US" altLang="zh-CN" sz="2400" b="0" baseline="0"/>
          </a:p>
        </p:txBody>
      </p:sp>
      <p:sp>
        <p:nvSpPr>
          <p:cNvPr id="50194" name="Text Box 18"/>
          <p:cNvSpPr txBox="1">
            <a:spLocks noChangeArrowheads="1"/>
          </p:cNvSpPr>
          <p:nvPr/>
        </p:nvSpPr>
        <p:spPr bwMode="auto">
          <a:xfrm>
            <a:off x="32483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aseline="0"/>
              <a:t>0</a:t>
            </a: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 flipV="1">
            <a:off x="3553172" y="2918048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3057872" y="2822798"/>
            <a:ext cx="34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361950" y="2252663"/>
            <a:ext cx="2517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= 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2195513" y="2268538"/>
            <a:ext cx="269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－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4081463" y="2268538"/>
            <a:ext cx="265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－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5994400" y="2268538"/>
            <a:ext cx="2609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＋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396875" y="5790208"/>
            <a:ext cx="8496300" cy="5191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相容性含义：落入一个区域的概率就一定大于等于</a:t>
            </a:r>
            <a:r>
              <a:rPr lang="en-US" altLang="zh-CN" baseline="0" dirty="0">
                <a:solidFill>
                  <a:srgbClr val="000000"/>
                </a:solidFill>
              </a:rPr>
              <a:t>0.</a:t>
            </a:r>
          </a:p>
        </p:txBody>
      </p:sp>
      <p:sp>
        <p:nvSpPr>
          <p:cNvPr id="6172" name="Text Box 26"/>
          <p:cNvSpPr txBox="1">
            <a:spLocks noChangeArrowheads="1"/>
          </p:cNvSpPr>
          <p:nvPr/>
        </p:nvSpPr>
        <p:spPr bwMode="auto">
          <a:xfrm>
            <a:off x="395288" y="692150"/>
            <a:ext cx="21669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4、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相容性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sp>
        <p:nvSpPr>
          <p:cNvPr id="50203" name="Text Box 27"/>
          <p:cNvSpPr txBox="1">
            <a:spLocks noChangeArrowheads="1"/>
          </p:cNvSpPr>
          <p:nvPr/>
        </p:nvSpPr>
        <p:spPr bwMode="auto">
          <a:xfrm>
            <a:off x="2374900" y="706438"/>
            <a:ext cx="45799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对任意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 </a:t>
            </a:r>
            <a:r>
              <a:rPr lang="en-US" altLang="zh-CN" baseline="0">
                <a:solidFill>
                  <a:srgbClr val="000000"/>
                </a:solidFill>
              </a:rPr>
              <a:t>&lt;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i="1" baseline="-25000">
                <a:solidFill>
                  <a:srgbClr val="000000"/>
                </a:solidFill>
              </a:rPr>
              <a:t>2</a:t>
            </a:r>
            <a:r>
              <a:rPr lang="en-US" altLang="zh-CN" i="1" baseline="0">
                <a:solidFill>
                  <a:srgbClr val="000000"/>
                </a:solidFill>
              </a:rPr>
              <a:t> , y</a:t>
            </a:r>
            <a:r>
              <a:rPr lang="en-US" altLang="zh-CN" baseline="-25000">
                <a:solidFill>
                  <a:srgbClr val="000000"/>
                </a:solidFill>
              </a:rPr>
              <a:t>1 </a:t>
            </a:r>
            <a:r>
              <a:rPr lang="en-US" altLang="zh-CN" baseline="0">
                <a:solidFill>
                  <a:srgbClr val="000000"/>
                </a:solidFill>
              </a:rPr>
              <a:t>&lt;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-25000">
                <a:solidFill>
                  <a:srgbClr val="000000"/>
                </a:solidFill>
                <a:latin typeface="宋体" charset="-122"/>
              </a:rPr>
              <a:t>, 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有：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50204" name="Object 28"/>
          <p:cNvGraphicFramePr>
            <a:graphicFrameLocks noGrp="1" noChangeAspect="1"/>
          </p:cNvGraphicFramePr>
          <p:nvPr>
            <p:ph/>
          </p:nvPr>
        </p:nvGraphicFramePr>
        <p:xfrm>
          <a:off x="8027988" y="2268538"/>
          <a:ext cx="7921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177480" progId="Equation.DSMT4">
                  <p:embed/>
                </p:oleObj>
              </mc:Choice>
              <mc:Fallback>
                <p:oleObj name="Equation" r:id="rId4" imgW="241200" imgH="177480" progId="Equation.DSMT4">
                  <p:embed/>
                  <p:pic>
                    <p:nvPicPr>
                      <p:cNvPr id="0" name="Object 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2268538"/>
                        <a:ext cx="7921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2843213" y="1268760"/>
            <a:ext cx="720725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6" grpId="0"/>
      <p:bldP spid="50179" grpId="0" animBg="1"/>
      <p:bldP spid="50180" grpId="0" animBg="1"/>
      <p:bldP spid="50181" grpId="0" animBg="1"/>
      <p:bldP spid="50182" grpId="0" animBg="1"/>
      <p:bldP spid="50183" grpId="0" autoUpdateAnimBg="0"/>
      <p:bldP spid="50184" grpId="0" animBg="1"/>
      <p:bldP spid="50185" grpId="0" animBg="1"/>
      <p:bldP spid="50186" grpId="0" animBg="1"/>
      <p:bldP spid="50187" grpId="0" animBg="1"/>
      <p:bldP spid="50188" grpId="0" animBg="1"/>
      <p:bldP spid="50189" grpId="0" animBg="1"/>
      <p:bldP spid="50190" grpId="0" autoUpdateAnimBg="0"/>
      <p:bldP spid="50191" grpId="0" autoUpdateAnimBg="0"/>
      <p:bldP spid="50192" grpId="0" autoUpdateAnimBg="0"/>
      <p:bldP spid="50193" grpId="0" autoUpdateAnimBg="0"/>
      <p:bldP spid="50194" grpId="0" autoUpdateAnimBg="0"/>
      <p:bldP spid="50195" grpId="0" animBg="1"/>
      <p:bldP spid="50196" grpId="0" autoUpdateAnimBg="0"/>
      <p:bldP spid="50197" grpId="0" autoUpdateAnimBg="0"/>
      <p:bldP spid="50198" grpId="0" autoUpdateAnimBg="0"/>
      <p:bldP spid="50199" grpId="0" autoUpdateAnimBg="0"/>
      <p:bldP spid="50200" grpId="0" autoUpdateAnimBg="0"/>
      <p:bldP spid="50201" grpId="0" animBg="1"/>
      <p:bldP spid="50203" grpId="0" autoUpdateAnimBg="0"/>
      <p:bldP spid="50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0104"/>
            <a:ext cx="5270801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20384"/>
            <a:ext cx="5298083" cy="2460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340768"/>
            <a:ext cx="2304256" cy="4960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hlinkClick r:id="rId5" action="ppaction://hlinkpres?slideindex=1&amp;slidetitle=1"/>
          </p:cNvPr>
          <p:cNvSpPr txBox="1">
            <a:spLocks noChangeArrowheads="1"/>
          </p:cNvSpPr>
          <p:nvPr/>
        </p:nvSpPr>
        <p:spPr bwMode="auto">
          <a:xfrm>
            <a:off x="2654275" y="709960"/>
            <a:ext cx="3717925" cy="5588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rgbClr val="FFFFFF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000" baseline="0" dirty="0">
                <a:solidFill>
                  <a:srgbClr val="000000"/>
                </a:solidFill>
              </a:rPr>
              <a:t>多维随机变量的引入</a:t>
            </a:r>
          </a:p>
        </p:txBody>
      </p:sp>
    </p:spTree>
    <p:extLst>
      <p:ext uri="{BB962C8B-B14F-4D97-AF65-F5344CB8AC3E}">
        <p14:creationId xmlns:p14="http://schemas.microsoft.com/office/powerpoint/2010/main" val="329260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506413" y="3509937"/>
            <a:ext cx="8242300" cy="1719263"/>
            <a:chOff x="319" y="2242"/>
            <a:chExt cx="5192" cy="1083"/>
          </a:xfrm>
        </p:grpSpPr>
        <p:graphicFrame>
          <p:nvGraphicFramePr>
            <p:cNvPr id="7177" name="Object 3"/>
            <p:cNvGraphicFramePr>
              <a:graphicFrameLocks noChangeAspect="1"/>
            </p:cNvGraphicFramePr>
            <p:nvPr/>
          </p:nvGraphicFramePr>
          <p:xfrm>
            <a:off x="567" y="2642"/>
            <a:ext cx="3402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815840" imgH="253800" progId="Equation.DSMT4">
                    <p:embed/>
                  </p:oleObj>
                </mc:Choice>
                <mc:Fallback>
                  <p:oleObj name="Equation" r:id="rId2" imgW="1815840" imgH="253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642"/>
                          <a:ext cx="3402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9" name="Text Box 22"/>
            <p:cNvSpPr txBox="1">
              <a:spLocks noChangeArrowheads="1"/>
            </p:cNvSpPr>
            <p:nvPr/>
          </p:nvSpPr>
          <p:spPr bwMode="auto">
            <a:xfrm>
              <a:off x="319" y="2998"/>
              <a:ext cx="15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</a:rPr>
                <a:t>= </a:t>
              </a:r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</a:rPr>
                <a:t>（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>
                  <a:solidFill>
                    <a:srgbClr val="000000"/>
                  </a:solidFill>
                </a:rPr>
                <a:t>2</a:t>
              </a:r>
              <a:r>
                <a:rPr lang="en-US" altLang="zh-CN" baseline="0">
                  <a:solidFill>
                    <a:srgbClr val="000000"/>
                  </a:solidFill>
                </a:rPr>
                <a:t>,</a:t>
              </a:r>
              <a:r>
                <a:rPr lang="en-US" altLang="zh-CN" i="1" baseline="0">
                  <a:solidFill>
                    <a:srgbClr val="000000"/>
                  </a:solidFill>
                </a:rPr>
                <a:t> y</a:t>
              </a:r>
              <a:r>
                <a:rPr lang="en-US" altLang="zh-CN" baseline="-25000">
                  <a:solidFill>
                    <a:srgbClr val="000000"/>
                  </a:solidFill>
                </a:rPr>
                <a:t>2</a:t>
              </a:r>
              <a:r>
                <a:rPr lang="en-US" altLang="zh-CN" baseline="0">
                  <a:solidFill>
                    <a:srgbClr val="000000"/>
                  </a:solidFill>
                </a:rPr>
                <a:t>）</a:t>
              </a:r>
            </a:p>
          </p:txBody>
        </p:sp>
        <p:sp>
          <p:nvSpPr>
            <p:cNvPr id="7190" name="Text Box 23"/>
            <p:cNvSpPr txBox="1">
              <a:spLocks noChangeArrowheads="1"/>
            </p:cNvSpPr>
            <p:nvPr/>
          </p:nvSpPr>
          <p:spPr bwMode="auto">
            <a:xfrm>
              <a:off x="1474" y="2998"/>
              <a:ext cx="16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aseline="0">
                  <a:solidFill>
                    <a:srgbClr val="000000"/>
                  </a:solidFill>
                </a:rPr>
                <a:t>－</a:t>
              </a:r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</a:rPr>
                <a:t>（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>
                  <a:solidFill>
                    <a:srgbClr val="000000"/>
                  </a:solidFill>
                </a:rPr>
                <a:t>1</a:t>
              </a:r>
              <a:r>
                <a:rPr lang="en-US" altLang="zh-CN" baseline="0">
                  <a:solidFill>
                    <a:srgbClr val="000000"/>
                  </a:solidFill>
                </a:rPr>
                <a:t>,</a:t>
              </a:r>
              <a:r>
                <a:rPr lang="en-US" altLang="zh-CN" i="1" baseline="0">
                  <a:solidFill>
                    <a:srgbClr val="000000"/>
                  </a:solidFill>
                </a:rPr>
                <a:t> y</a:t>
              </a:r>
              <a:r>
                <a:rPr lang="en-US" altLang="zh-CN" baseline="-25000">
                  <a:solidFill>
                    <a:srgbClr val="000000"/>
                  </a:solidFill>
                </a:rPr>
                <a:t>2</a:t>
              </a:r>
              <a:r>
                <a:rPr lang="en-US" altLang="zh-CN" baseline="0">
                  <a:solidFill>
                    <a:srgbClr val="000000"/>
                  </a:solidFill>
                </a:rPr>
                <a:t>）</a:t>
              </a:r>
            </a:p>
          </p:txBody>
        </p:sp>
        <p:sp>
          <p:nvSpPr>
            <p:cNvPr id="7191" name="Text Box 24"/>
            <p:cNvSpPr txBox="1">
              <a:spLocks noChangeArrowheads="1"/>
            </p:cNvSpPr>
            <p:nvPr/>
          </p:nvSpPr>
          <p:spPr bwMode="auto">
            <a:xfrm>
              <a:off x="2653" y="2998"/>
              <a:ext cx="167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aseline="0">
                  <a:solidFill>
                    <a:srgbClr val="000000"/>
                  </a:solidFill>
                </a:rPr>
                <a:t>－</a:t>
              </a:r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</a:rPr>
                <a:t>（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>
                  <a:solidFill>
                    <a:srgbClr val="000000"/>
                  </a:solidFill>
                </a:rPr>
                <a:t>2</a:t>
              </a:r>
              <a:r>
                <a:rPr lang="en-US" altLang="zh-CN" baseline="0">
                  <a:solidFill>
                    <a:srgbClr val="000000"/>
                  </a:solidFill>
                </a:rPr>
                <a:t>,</a:t>
              </a:r>
              <a:r>
                <a:rPr lang="en-US" altLang="zh-CN" i="1" baseline="0">
                  <a:solidFill>
                    <a:srgbClr val="000000"/>
                  </a:solidFill>
                </a:rPr>
                <a:t> y</a:t>
              </a:r>
              <a:r>
                <a:rPr lang="en-US" altLang="zh-CN" baseline="-25000">
                  <a:solidFill>
                    <a:srgbClr val="000000"/>
                  </a:solidFill>
                </a:rPr>
                <a:t>1</a:t>
              </a:r>
              <a:r>
                <a:rPr lang="en-US" altLang="zh-CN" baseline="0">
                  <a:solidFill>
                    <a:srgbClr val="000000"/>
                  </a:solidFill>
                </a:rPr>
                <a:t>）</a:t>
              </a:r>
            </a:p>
          </p:txBody>
        </p:sp>
        <p:sp>
          <p:nvSpPr>
            <p:cNvPr id="7192" name="Text Box 25"/>
            <p:cNvSpPr txBox="1">
              <a:spLocks noChangeArrowheads="1"/>
            </p:cNvSpPr>
            <p:nvPr/>
          </p:nvSpPr>
          <p:spPr bwMode="auto">
            <a:xfrm>
              <a:off x="3867" y="2998"/>
              <a:ext cx="16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aseline="0">
                  <a:solidFill>
                    <a:srgbClr val="000000"/>
                  </a:solidFill>
                </a:rPr>
                <a:t>＋</a:t>
              </a:r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</a:rPr>
                <a:t>（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>
                  <a:solidFill>
                    <a:srgbClr val="000000"/>
                  </a:solidFill>
                </a:rPr>
                <a:t>1</a:t>
              </a:r>
              <a:r>
                <a:rPr lang="en-US" altLang="zh-CN" baseline="0">
                  <a:solidFill>
                    <a:srgbClr val="000000"/>
                  </a:solidFill>
                </a:rPr>
                <a:t>,</a:t>
              </a:r>
              <a:r>
                <a:rPr lang="en-US" altLang="zh-CN" i="1" baseline="0">
                  <a:solidFill>
                    <a:srgbClr val="000000"/>
                  </a:solidFill>
                </a:rPr>
                <a:t> y</a:t>
              </a:r>
              <a:r>
                <a:rPr lang="en-US" altLang="zh-CN" baseline="-25000">
                  <a:solidFill>
                    <a:srgbClr val="000000"/>
                  </a:solidFill>
                </a:rPr>
                <a:t>1</a:t>
              </a:r>
              <a:r>
                <a:rPr lang="en-US" altLang="zh-CN" baseline="0">
                  <a:solidFill>
                    <a:srgbClr val="000000"/>
                  </a:solidFill>
                </a:rPr>
                <a:t>）</a:t>
              </a:r>
            </a:p>
          </p:txBody>
        </p:sp>
        <p:sp>
          <p:nvSpPr>
            <p:cNvPr id="7193" name="Text Box 27"/>
            <p:cNvSpPr txBox="1">
              <a:spLocks noChangeArrowheads="1"/>
            </p:cNvSpPr>
            <p:nvPr/>
          </p:nvSpPr>
          <p:spPr bwMode="auto">
            <a:xfrm>
              <a:off x="340" y="2242"/>
              <a:ext cx="136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4、</a:t>
              </a:r>
              <a:r>
                <a:rPr lang="zh-CN" altLang="en-US" u="sng" baseline="0">
                  <a:solidFill>
                    <a:srgbClr val="000000"/>
                  </a:solidFill>
                  <a:latin typeface="宋体" charset="-122"/>
                </a:rPr>
                <a:t>相容性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：</a:t>
              </a:r>
              <a:endParaRPr lang="zh-CN" altLang="en-US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  <p:sp>
          <p:nvSpPr>
            <p:cNvPr id="7194" name="Text Box 28"/>
            <p:cNvSpPr txBox="1">
              <a:spLocks noChangeArrowheads="1"/>
            </p:cNvSpPr>
            <p:nvPr/>
          </p:nvSpPr>
          <p:spPr bwMode="auto">
            <a:xfrm>
              <a:off x="1587" y="2251"/>
              <a:ext cx="288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对任意 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>
                  <a:solidFill>
                    <a:srgbClr val="000000"/>
                  </a:solidFill>
                </a:rPr>
                <a:t>1 </a:t>
              </a:r>
              <a:r>
                <a:rPr lang="en-US" altLang="zh-CN" baseline="0">
                  <a:solidFill>
                    <a:srgbClr val="000000"/>
                  </a:solidFill>
                </a:rPr>
                <a:t>&lt; 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i="1" baseline="-25000">
                  <a:solidFill>
                    <a:srgbClr val="000000"/>
                  </a:solidFill>
                </a:rPr>
                <a:t>2</a:t>
              </a:r>
              <a:r>
                <a:rPr lang="en-US" altLang="zh-CN" i="1" baseline="0">
                  <a:solidFill>
                    <a:srgbClr val="000000"/>
                  </a:solidFill>
                </a:rPr>
                <a:t> , y</a:t>
              </a:r>
              <a:r>
                <a:rPr lang="en-US" altLang="zh-CN" baseline="-25000">
                  <a:solidFill>
                    <a:srgbClr val="000000"/>
                  </a:solidFill>
                </a:rPr>
                <a:t>1 </a:t>
              </a:r>
              <a:r>
                <a:rPr lang="en-US" altLang="zh-CN" baseline="0">
                  <a:solidFill>
                    <a:srgbClr val="000000"/>
                  </a:solidFill>
                </a:rPr>
                <a:t>&lt; </a:t>
              </a:r>
              <a:r>
                <a:rPr lang="en-US" altLang="zh-CN" i="1" baseline="0">
                  <a:solidFill>
                    <a:srgbClr val="000000"/>
                  </a:solidFill>
                </a:rPr>
                <a:t>y</a:t>
              </a:r>
              <a:r>
                <a:rPr lang="en-US" altLang="zh-CN" baseline="-25000">
                  <a:solidFill>
                    <a:srgbClr val="000000"/>
                  </a:solidFill>
                </a:rPr>
                <a:t>2</a:t>
              </a:r>
              <a:r>
                <a:rPr lang="en-US" altLang="zh-CN" baseline="-25000">
                  <a:solidFill>
                    <a:srgbClr val="000000"/>
                  </a:solidFill>
                  <a:latin typeface="宋体" charset="-122"/>
                </a:rPr>
                <a:t>, 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有：</a:t>
              </a:r>
              <a:endParaRPr lang="zh-CN" altLang="en-US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8313" y="692150"/>
            <a:ext cx="7383462" cy="519113"/>
            <a:chOff x="295" y="436"/>
            <a:chExt cx="4651" cy="327"/>
          </a:xfrm>
        </p:grpSpPr>
        <p:sp>
          <p:nvSpPr>
            <p:cNvPr id="7187" name="Text Box 32"/>
            <p:cNvSpPr txBox="1">
              <a:spLocks noChangeArrowheads="1"/>
            </p:cNvSpPr>
            <p:nvPr/>
          </p:nvSpPr>
          <p:spPr bwMode="auto">
            <a:xfrm>
              <a:off x="295" y="436"/>
              <a:ext cx="2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1、</a:t>
              </a:r>
              <a:r>
                <a:rPr lang="zh-CN" altLang="en-US" u="sng" baseline="0">
                  <a:solidFill>
                    <a:srgbClr val="000000"/>
                  </a:solidFill>
                  <a:latin typeface="宋体" charset="-122"/>
                </a:rPr>
                <a:t>单调不减性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：</a:t>
              </a:r>
              <a:endParaRPr lang="zh-CN" altLang="en-US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  <p:sp>
          <p:nvSpPr>
            <p:cNvPr id="7188" name="Text Box 33"/>
            <p:cNvSpPr txBox="1">
              <a:spLocks noChangeArrowheads="1"/>
            </p:cNvSpPr>
            <p:nvPr/>
          </p:nvSpPr>
          <p:spPr bwMode="auto">
            <a:xfrm>
              <a:off x="1974" y="436"/>
              <a:ext cx="29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,</a:t>
              </a:r>
              <a:r>
                <a:rPr lang="en-US" altLang="zh-CN" i="1" baseline="0">
                  <a:solidFill>
                    <a:srgbClr val="000000"/>
                  </a:solidFill>
                </a:rPr>
                <a:t>y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)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分别对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0">
                  <a:solidFill>
                    <a:srgbClr val="000000"/>
                  </a:solidFill>
                </a:rPr>
                <a:t>, </a:t>
              </a:r>
              <a:r>
                <a:rPr lang="en-US" altLang="zh-CN" i="1" baseline="0">
                  <a:solidFill>
                    <a:srgbClr val="000000"/>
                  </a:solidFill>
                </a:rPr>
                <a:t>y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单调不减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.</a:t>
              </a:r>
              <a:endParaRPr lang="en-US" altLang="zh-CN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468313" y="1268413"/>
            <a:ext cx="8207375" cy="1022350"/>
            <a:chOff x="295" y="799"/>
            <a:chExt cx="5170" cy="644"/>
          </a:xfrm>
        </p:grpSpPr>
        <p:graphicFrame>
          <p:nvGraphicFramePr>
            <p:cNvPr id="7173" name="Object 34"/>
            <p:cNvGraphicFramePr>
              <a:graphicFrameLocks noChangeAspect="1"/>
            </p:cNvGraphicFramePr>
            <p:nvPr/>
          </p:nvGraphicFramePr>
          <p:xfrm>
            <a:off x="1791" y="845"/>
            <a:ext cx="1598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79280" imgH="291960" progId="Equation.DSMT4">
                    <p:embed/>
                  </p:oleObj>
                </mc:Choice>
                <mc:Fallback>
                  <p:oleObj name="Equation" r:id="rId4" imgW="1079280" imgH="29196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845"/>
                          <a:ext cx="1598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6" name="Text Box 35"/>
            <p:cNvSpPr txBox="1">
              <a:spLocks noChangeArrowheads="1"/>
            </p:cNvSpPr>
            <p:nvPr/>
          </p:nvSpPr>
          <p:spPr bwMode="auto">
            <a:xfrm>
              <a:off x="295" y="845"/>
              <a:ext cx="13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2、</a:t>
              </a:r>
              <a:r>
                <a:rPr lang="zh-CN" altLang="en-US" u="sng" baseline="0">
                  <a:solidFill>
                    <a:srgbClr val="000000"/>
                  </a:solidFill>
                  <a:latin typeface="宋体" charset="-122"/>
                </a:rPr>
                <a:t>有界性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：</a:t>
              </a:r>
              <a:endParaRPr lang="en-US" altLang="zh-CN" baseline="0">
                <a:solidFill>
                  <a:srgbClr val="000000"/>
                </a:solidFill>
                <a:latin typeface="宋体" charset="-122"/>
              </a:endParaRPr>
            </a:p>
          </p:txBody>
        </p:sp>
        <p:graphicFrame>
          <p:nvGraphicFramePr>
            <p:cNvPr id="7174" name="Object 36"/>
            <p:cNvGraphicFramePr>
              <a:graphicFrameLocks noChangeAspect="1"/>
            </p:cNvGraphicFramePr>
            <p:nvPr/>
          </p:nvGraphicFramePr>
          <p:xfrm>
            <a:off x="3696" y="799"/>
            <a:ext cx="1769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66680" imgH="291960" progId="Equation.DSMT4">
                    <p:embed/>
                  </p:oleObj>
                </mc:Choice>
                <mc:Fallback>
                  <p:oleObj name="Equation" r:id="rId6" imgW="1066680" imgH="29196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799"/>
                          <a:ext cx="1769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" name="Object 38"/>
            <p:cNvGraphicFramePr>
              <a:graphicFrameLocks noChangeAspect="1"/>
            </p:cNvGraphicFramePr>
            <p:nvPr/>
          </p:nvGraphicFramePr>
          <p:xfrm>
            <a:off x="3696" y="1253"/>
            <a:ext cx="60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58720" imgH="177480" progId="Equation.DSMT4">
                    <p:embed/>
                  </p:oleObj>
                </mc:Choice>
                <mc:Fallback>
                  <p:oleObj name="Equation" r:id="rId8" imgW="558720" imgH="17748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253"/>
                          <a:ext cx="604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39"/>
            <p:cNvGraphicFramePr>
              <a:graphicFrameLocks noChangeAspect="1"/>
            </p:cNvGraphicFramePr>
            <p:nvPr/>
          </p:nvGraphicFramePr>
          <p:xfrm>
            <a:off x="1430" y="1207"/>
            <a:ext cx="90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38080" imgH="215640" progId="Equation.DSMT4">
                    <p:embed/>
                  </p:oleObj>
                </mc:Choice>
                <mc:Fallback>
                  <p:oleObj name="Equation" r:id="rId10" imgW="838080" imgH="21564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0" y="1207"/>
                          <a:ext cx="906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92125" y="2300262"/>
            <a:ext cx="8112125" cy="1295400"/>
            <a:chOff x="310" y="1480"/>
            <a:chExt cx="5110" cy="816"/>
          </a:xfrm>
        </p:grpSpPr>
        <p:sp>
          <p:nvSpPr>
            <p:cNvPr id="7184" name="Text Box 40"/>
            <p:cNvSpPr txBox="1">
              <a:spLocks noChangeArrowheads="1"/>
            </p:cNvSpPr>
            <p:nvPr/>
          </p:nvSpPr>
          <p:spPr bwMode="auto">
            <a:xfrm>
              <a:off x="310" y="1480"/>
              <a:ext cx="16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3、</a:t>
              </a:r>
              <a:r>
                <a:rPr lang="zh-CN" altLang="en-US" u="sng" baseline="0">
                  <a:solidFill>
                    <a:srgbClr val="000000"/>
                  </a:solidFill>
                  <a:latin typeface="宋体" charset="-122"/>
                </a:rPr>
                <a:t>右连续性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：</a:t>
              </a:r>
              <a:endParaRPr lang="zh-CN" altLang="en-US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  <p:sp>
          <p:nvSpPr>
            <p:cNvPr id="7185" name="Text Box 41"/>
            <p:cNvSpPr txBox="1">
              <a:spLocks noChangeArrowheads="1"/>
            </p:cNvSpPr>
            <p:nvPr/>
          </p:nvSpPr>
          <p:spPr bwMode="auto">
            <a:xfrm>
              <a:off x="1761" y="1480"/>
              <a:ext cx="36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i="1" baseline="0">
                  <a:solidFill>
                    <a:srgbClr val="000000"/>
                  </a:solidFill>
                </a:rPr>
                <a:t>F</a:t>
              </a:r>
              <a:r>
                <a:rPr lang="en-US" altLang="zh-CN" baseline="0">
                  <a:solidFill>
                    <a:srgbClr val="000000"/>
                  </a:solidFill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</a:rPr>
                <a:t>x</a:t>
              </a:r>
              <a:r>
                <a:rPr lang="en-US" altLang="zh-CN" baseline="0">
                  <a:solidFill>
                    <a:srgbClr val="000000"/>
                  </a:solidFill>
                </a:rPr>
                <a:t>, </a:t>
              </a:r>
              <a:r>
                <a:rPr lang="en-US" altLang="zh-CN" i="1" baseline="0">
                  <a:solidFill>
                    <a:srgbClr val="000000"/>
                  </a:solidFill>
                </a:rPr>
                <a:t>y</a:t>
              </a:r>
              <a:r>
                <a:rPr lang="en-US" altLang="zh-CN" baseline="0">
                  <a:solidFill>
                    <a:srgbClr val="000000"/>
                  </a:solidFill>
                </a:rPr>
                <a:t>)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 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分别关于</a:t>
              </a:r>
              <a:r>
                <a:rPr lang="en-US" altLang="zh-CN" i="1" baseline="0">
                  <a:solidFill>
                    <a:srgbClr val="000000"/>
                  </a:solidFill>
                </a:rPr>
                <a:t>x </a:t>
              </a:r>
              <a:r>
                <a:rPr lang="zh-CN" altLang="en-US" baseline="0">
                  <a:solidFill>
                    <a:srgbClr val="000000"/>
                  </a:solidFill>
                </a:rPr>
                <a:t>或 </a:t>
              </a:r>
              <a:r>
                <a:rPr lang="en-US" altLang="zh-CN" i="1" baseline="0">
                  <a:solidFill>
                    <a:srgbClr val="000000"/>
                  </a:solidFill>
                </a:rPr>
                <a:t>y</a:t>
              </a:r>
              <a:r>
                <a:rPr lang="zh-CN" altLang="en-US" baseline="0">
                  <a:solidFill>
                    <a:srgbClr val="000000"/>
                  </a:solidFill>
                  <a:latin typeface="宋体" charset="-122"/>
                </a:rPr>
                <a:t>为右连续</a:t>
              </a:r>
              <a:r>
                <a:rPr lang="en-US" altLang="zh-CN" baseline="0">
                  <a:solidFill>
                    <a:srgbClr val="000000"/>
                  </a:solidFill>
                  <a:latin typeface="宋体" charset="-122"/>
                </a:rPr>
                <a:t>.</a:t>
              </a:r>
              <a:endParaRPr lang="en-US" altLang="zh-CN" i="1" baseline="0">
                <a:solidFill>
                  <a:srgbClr val="000000"/>
                </a:solidFill>
                <a:latin typeface="宋体" charset="-122"/>
              </a:endParaRPr>
            </a:p>
          </p:txBody>
        </p:sp>
        <p:graphicFrame>
          <p:nvGraphicFramePr>
            <p:cNvPr id="7170" name="Object 42"/>
            <p:cNvGraphicFramePr>
              <a:graphicFrameLocks noChangeAspect="1"/>
            </p:cNvGraphicFramePr>
            <p:nvPr/>
          </p:nvGraphicFramePr>
          <p:xfrm>
            <a:off x="612" y="1843"/>
            <a:ext cx="120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838080" imgH="317160" progId="Equation.DSMT4">
                    <p:embed/>
                  </p:oleObj>
                </mc:Choice>
                <mc:Fallback>
                  <p:oleObj name="Equation" r:id="rId12" imgW="838080" imgH="31716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843"/>
                          <a:ext cx="120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1" name="Object 43"/>
            <p:cNvGraphicFramePr>
              <a:graphicFrameLocks noChangeAspect="1"/>
            </p:cNvGraphicFramePr>
            <p:nvPr/>
          </p:nvGraphicFramePr>
          <p:xfrm>
            <a:off x="1821" y="1885"/>
            <a:ext cx="1043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736560" imgH="253800" progId="Equation.DSMT4">
                    <p:embed/>
                  </p:oleObj>
                </mc:Choice>
                <mc:Fallback>
                  <p:oleObj name="Equation" r:id="rId14" imgW="736560" imgH="2538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" y="1885"/>
                          <a:ext cx="1043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" name="Object 44"/>
            <p:cNvGraphicFramePr>
              <a:graphicFrameLocks noChangeAspect="1"/>
            </p:cNvGraphicFramePr>
            <p:nvPr/>
          </p:nvGraphicFramePr>
          <p:xfrm>
            <a:off x="3123" y="1836"/>
            <a:ext cx="2297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562040" imgH="317160" progId="Equation.DSMT4">
                    <p:embed/>
                  </p:oleObj>
                </mc:Choice>
                <mc:Fallback>
                  <p:oleObj name="Equation" r:id="rId16" imgW="1562040" imgH="31716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3" y="1836"/>
                          <a:ext cx="2297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779" name="Text Box 51"/>
          <p:cNvSpPr txBox="1">
            <a:spLocks noChangeArrowheads="1"/>
          </p:cNvSpPr>
          <p:nvPr/>
        </p:nvSpPr>
        <p:spPr bwMode="auto">
          <a:xfrm>
            <a:off x="468313" y="5301208"/>
            <a:ext cx="8351837" cy="10318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注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</a:rPr>
              <a:t>如果二元函数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 </a:t>
            </a:r>
            <a:r>
              <a:rPr lang="zh-CN" altLang="en-US" baseline="0" dirty="0">
                <a:solidFill>
                  <a:srgbClr val="000000"/>
                </a:solidFill>
              </a:rPr>
              <a:t>满足上述4个性质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则</a:t>
            </a:r>
            <a:r>
              <a:rPr lang="zh-CN" altLang="en-US" u="sng" baseline="0" dirty="0">
                <a:solidFill>
                  <a:srgbClr val="C00000"/>
                </a:solidFill>
              </a:rPr>
              <a:t>必存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C00000"/>
                </a:solidFill>
              </a:rPr>
              <a:t>      </a:t>
            </a:r>
            <a:r>
              <a:rPr lang="zh-CN" altLang="en-US" u="sng" baseline="0" dirty="0">
                <a:solidFill>
                  <a:srgbClr val="C00000"/>
                </a:solidFill>
              </a:rPr>
              <a:t>在</a:t>
            </a:r>
            <a:r>
              <a:rPr lang="zh-CN" altLang="en-US" baseline="0" dirty="0">
                <a:solidFill>
                  <a:srgbClr val="000000"/>
                </a:solidFill>
              </a:rPr>
              <a:t>二维随机变量( 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 ,Y )</a:t>
            </a:r>
            <a:r>
              <a:rPr lang="zh-CN" altLang="en-US" baseline="0" dirty="0">
                <a:solidFill>
                  <a:srgbClr val="000000"/>
                </a:solidFill>
              </a:rPr>
              <a:t>以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为分布函数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3780" name="Line 52"/>
          <p:cNvSpPr>
            <a:spLocks noChangeShapeType="1"/>
          </p:cNvSpPr>
          <p:nvPr/>
        </p:nvSpPr>
        <p:spPr bwMode="auto">
          <a:xfrm>
            <a:off x="2915816" y="4099842"/>
            <a:ext cx="864245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79" grpId="0" animBg="1" autoUpdateAnimBg="0"/>
      <p:bldP spid="737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92224" y="2189807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例3.1.1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(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教材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不是联合分布函数的例子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.</a:t>
            </a:r>
          </a:p>
        </p:txBody>
      </p:sp>
      <p:sp>
        <p:nvSpPr>
          <p:cNvPr id="11329" name="Text Box 65"/>
          <p:cNvSpPr txBox="1">
            <a:spLocks noChangeArrowheads="1"/>
          </p:cNvSpPr>
          <p:nvPr/>
        </p:nvSpPr>
        <p:spPr bwMode="auto">
          <a:xfrm>
            <a:off x="2771800" y="2924944"/>
            <a:ext cx="60960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FF3300"/>
                </a:solidFill>
              </a:rPr>
              <a:t> 思考</a:t>
            </a:r>
            <a:r>
              <a:rPr lang="zh-CN" altLang="en-US" baseline="0" dirty="0"/>
              <a:t>：</a:t>
            </a:r>
            <a:r>
              <a:rPr lang="zh-CN" altLang="en-US" baseline="0" dirty="0">
                <a:solidFill>
                  <a:srgbClr val="000000"/>
                </a:solidFill>
              </a:rPr>
              <a:t>一维分布函数与二维分布函数</a:t>
            </a:r>
          </a:p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              的联系与区别？</a:t>
            </a:r>
          </a:p>
        </p:txBody>
      </p:sp>
      <p:sp>
        <p:nvSpPr>
          <p:cNvPr id="11331" name="Text Box 67"/>
          <p:cNvSpPr txBox="1">
            <a:spLocks noChangeArrowheads="1"/>
          </p:cNvSpPr>
          <p:nvPr/>
        </p:nvSpPr>
        <p:spPr bwMode="auto">
          <a:xfrm>
            <a:off x="3012355" y="5589240"/>
            <a:ext cx="5472113" cy="527580"/>
          </a:xfrm>
          <a:prstGeom prst="rect">
            <a:avLst/>
          </a:prstGeom>
          <a:solidFill>
            <a:srgbClr val="92D050">
              <a:alpha val="44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区别：相容性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1334" name="Picture 70" descr="pic003(2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55" y="3284984"/>
            <a:ext cx="17383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10"/>
          <p:cNvSpPr txBox="1">
            <a:spLocks noChangeArrowheads="1"/>
          </p:cNvSpPr>
          <p:nvPr/>
        </p:nvSpPr>
        <p:spPr bwMode="auto">
          <a:xfrm>
            <a:off x="468313" y="764158"/>
            <a:ext cx="80645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注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</a:rPr>
              <a:t>如果二元函数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 </a:t>
            </a:r>
            <a:r>
              <a:rPr lang="zh-CN" altLang="en-US" baseline="0" dirty="0">
                <a:solidFill>
                  <a:srgbClr val="000000"/>
                </a:solidFill>
              </a:rPr>
              <a:t>满足上述4个性质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则必存在二维随机变量( 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 ,Y )</a:t>
            </a:r>
            <a:r>
              <a:rPr lang="zh-CN" altLang="en-US" baseline="0" dirty="0">
                <a:solidFill>
                  <a:srgbClr val="000000"/>
                </a:solidFill>
              </a:rPr>
              <a:t>以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 </a:t>
            </a:r>
            <a:r>
              <a:rPr lang="zh-CN" altLang="en-US" baseline="0" dirty="0">
                <a:solidFill>
                  <a:srgbClr val="000000"/>
                </a:solidFill>
              </a:rPr>
              <a:t>为分布函数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336" name="Text Box 72"/>
          <p:cNvSpPr txBox="1">
            <a:spLocks noChangeArrowheads="1"/>
          </p:cNvSpPr>
          <p:nvPr/>
        </p:nvSpPr>
        <p:spPr bwMode="auto">
          <a:xfrm>
            <a:off x="2987824" y="4269333"/>
            <a:ext cx="5473700" cy="10318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联系</a:t>
            </a:r>
            <a:r>
              <a:rPr lang="en-US" altLang="zh-CN" baseline="0" dirty="0">
                <a:solidFill>
                  <a:srgbClr val="000000"/>
                </a:solidFill>
              </a:rPr>
              <a:t>:  </a:t>
            </a:r>
            <a:r>
              <a:rPr lang="zh-CN" altLang="en-US" baseline="0" dirty="0">
                <a:solidFill>
                  <a:srgbClr val="000000"/>
                </a:solidFill>
              </a:rPr>
              <a:t>由二维联合分布函数可确定一维边缘分布函数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/>
      <p:bldP spid="11329" grpId="0" autoUpdateAnimBg="0"/>
      <p:bldP spid="113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476375" y="765175"/>
            <a:ext cx="73914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i="1" baseline="0" dirty="0">
                <a:solidFill>
                  <a:srgbClr val="000000"/>
                </a:solidFill>
              </a:rPr>
              <a:t>n</a:t>
            </a:r>
            <a:r>
              <a:rPr lang="zh-CN" altLang="en-US" baseline="0" dirty="0">
                <a:solidFill>
                  <a:srgbClr val="000000"/>
                </a:solidFill>
              </a:rPr>
              <a:t>维随机变量( 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-25000" dirty="0">
                <a:solidFill>
                  <a:srgbClr val="000000"/>
                </a:solidFill>
              </a:rPr>
              <a:t>1</a:t>
            </a:r>
            <a:r>
              <a:rPr lang="en-US" altLang="zh-CN" i="1" baseline="-25000" dirty="0">
                <a:solidFill>
                  <a:srgbClr val="000000"/>
                </a:solidFill>
              </a:rPr>
              <a:t> </a:t>
            </a:r>
            <a:r>
              <a:rPr lang="en-US" altLang="zh-CN" i="1" baseline="0" dirty="0">
                <a:solidFill>
                  <a:srgbClr val="000000"/>
                </a:solidFill>
              </a:rPr>
              <a:t>,X</a:t>
            </a:r>
            <a:r>
              <a:rPr lang="en-US" altLang="zh-CN" baseline="-25000" dirty="0">
                <a:solidFill>
                  <a:srgbClr val="000000"/>
                </a:solidFill>
              </a:rPr>
              <a:t>2</a:t>
            </a:r>
            <a:r>
              <a:rPr lang="en-US" altLang="zh-CN" i="1" baseline="-25000" dirty="0">
                <a:solidFill>
                  <a:srgbClr val="000000"/>
                </a:solidFill>
              </a:rPr>
              <a:t> </a:t>
            </a:r>
            <a:r>
              <a:rPr lang="en-US" altLang="zh-CN" i="1" baseline="0" dirty="0">
                <a:solidFill>
                  <a:srgbClr val="000000"/>
                </a:solidFill>
              </a:rPr>
              <a:t>, … , 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i="1" baseline="-25000" dirty="0" err="1">
                <a:solidFill>
                  <a:srgbClr val="000000"/>
                </a:solidFill>
              </a:rPr>
              <a:t>n</a:t>
            </a:r>
            <a:r>
              <a:rPr lang="en-US" altLang="zh-CN" i="1" baseline="-25000" dirty="0">
                <a:solidFill>
                  <a:srgbClr val="000000"/>
                </a:solidFill>
              </a:rPr>
              <a:t>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的联合分布函数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68313" y="765175"/>
            <a:ext cx="1439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CC3300"/>
                </a:solidFill>
              </a:rPr>
              <a:t>定义</a:t>
            </a:r>
            <a:r>
              <a:rPr lang="zh-CN" altLang="en-US" baseline="0"/>
              <a:t>：</a:t>
            </a:r>
          </a:p>
        </p:txBody>
      </p:sp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92125" y="1412875"/>
          <a:ext cx="26574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53800" progId="Equation.DSMT4">
                  <p:embed/>
                </p:oleObj>
              </mc:Choice>
              <mc:Fallback>
                <p:oleObj name="Equation" r:id="rId2" imgW="99036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1412875"/>
                        <a:ext cx="265747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66725" y="2060575"/>
            <a:ext cx="576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其中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 ,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2 </a:t>
            </a:r>
            <a:r>
              <a:rPr lang="en-US" altLang="zh-CN" baseline="0">
                <a:solidFill>
                  <a:srgbClr val="000000"/>
                </a:solidFill>
              </a:rPr>
              <a:t>,…,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i="1" baseline="-25000">
                <a:solidFill>
                  <a:srgbClr val="000000"/>
                </a:solidFill>
              </a:rPr>
              <a:t>n</a:t>
            </a:r>
            <a:r>
              <a:rPr lang="zh-CN" altLang="en-US" baseline="0">
                <a:solidFill>
                  <a:srgbClr val="000000"/>
                </a:solidFill>
              </a:rPr>
              <a:t> 为</a:t>
            </a:r>
            <a:r>
              <a:rPr lang="en-US" altLang="zh-CN" i="1" baseline="0">
                <a:solidFill>
                  <a:srgbClr val="000000"/>
                </a:solidFill>
              </a:rPr>
              <a:t>n</a:t>
            </a:r>
            <a:r>
              <a:rPr lang="zh-CN" altLang="en-US" baseline="0">
                <a:solidFill>
                  <a:srgbClr val="000000"/>
                </a:solidFill>
              </a:rPr>
              <a:t>个任意实数</a:t>
            </a:r>
            <a:r>
              <a:rPr lang="en-US" altLang="zh-CN" baseline="0">
                <a:solidFill>
                  <a:srgbClr val="000000"/>
                </a:solidFill>
              </a:rPr>
              <a:t>.</a:t>
            </a:r>
            <a:endParaRPr lang="en-US" altLang="zh-CN" i="1" baseline="0">
              <a:solidFill>
                <a:srgbClr val="000000"/>
              </a:solidFill>
            </a:endParaRP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250825" y="2636838"/>
            <a:ext cx="85344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aseline="0"/>
              <a:t>       </a:t>
            </a:r>
            <a:r>
              <a:rPr lang="zh-CN" altLang="en-US" baseline="0">
                <a:solidFill>
                  <a:srgbClr val="000000"/>
                </a:solidFill>
              </a:rPr>
              <a:t>由(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i="1" baseline="-25000">
                <a:solidFill>
                  <a:srgbClr val="000000"/>
                </a:solidFill>
              </a:rPr>
              <a:t> </a:t>
            </a:r>
            <a:r>
              <a:rPr lang="en-US" altLang="zh-CN" i="1" baseline="0">
                <a:solidFill>
                  <a:srgbClr val="000000"/>
                </a:solidFill>
              </a:rPr>
              <a:t>,X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i="1" baseline="-25000">
                <a:solidFill>
                  <a:srgbClr val="000000"/>
                </a:solidFill>
              </a:rPr>
              <a:t> </a:t>
            </a:r>
            <a:r>
              <a:rPr lang="en-US" altLang="zh-CN" i="1" baseline="0">
                <a:solidFill>
                  <a:srgbClr val="000000"/>
                </a:solidFill>
              </a:rPr>
              <a:t>, … , X</a:t>
            </a:r>
            <a:r>
              <a:rPr lang="en-US" altLang="zh-CN" i="1" baseline="-25000">
                <a:solidFill>
                  <a:srgbClr val="000000"/>
                </a:solidFill>
              </a:rPr>
              <a:t>n 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的联合分布函数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zh-CN" altLang="en-US" baseline="0">
                <a:solidFill>
                  <a:srgbClr val="000000"/>
                </a:solidFill>
              </a:rPr>
              <a:t>确定其中任意</a:t>
            </a:r>
            <a:r>
              <a:rPr lang="en-US" altLang="zh-CN" i="1" baseline="0">
                <a:solidFill>
                  <a:srgbClr val="000000"/>
                </a:solidFill>
              </a:rPr>
              <a:t>k </a:t>
            </a:r>
            <a:r>
              <a:rPr lang="zh-CN" altLang="en-US" baseline="0">
                <a:solidFill>
                  <a:srgbClr val="000000"/>
                </a:solidFill>
              </a:rPr>
              <a:t>个分量的联合分布函数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endParaRPr lang="en-US" altLang="zh-CN" i="1" baseline="0"/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1335088" y="3917950"/>
          <a:ext cx="14970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66400" progId="Equation.DSMT4">
                  <p:embed/>
                </p:oleObj>
              </mc:Choice>
              <mc:Fallback>
                <p:oleObj name="Equation" r:id="rId4" imgW="558720" imgH="266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3917950"/>
                        <a:ext cx="149701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4" name="Object 14"/>
          <p:cNvGraphicFramePr>
            <a:graphicFrameLocks noChangeAspect="1"/>
          </p:cNvGraphicFramePr>
          <p:nvPr/>
        </p:nvGraphicFramePr>
        <p:xfrm>
          <a:off x="1287463" y="4635500"/>
          <a:ext cx="263683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66400" progId="Equation.DSMT4">
                  <p:embed/>
                </p:oleObj>
              </mc:Choice>
              <mc:Fallback>
                <p:oleObj name="Equation" r:id="rId6" imgW="914400" imgH="266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4635500"/>
                        <a:ext cx="263683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468313" y="5349875"/>
            <a:ext cx="8280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性质：</a:t>
            </a:r>
            <a:r>
              <a:rPr lang="en-US" altLang="zh-CN" i="1" baseline="0" dirty="0">
                <a:solidFill>
                  <a:srgbClr val="000066"/>
                </a:solidFill>
              </a:rPr>
              <a:t>n</a:t>
            </a:r>
            <a:r>
              <a:rPr lang="zh-CN" altLang="en-US" baseline="0" dirty="0">
                <a:solidFill>
                  <a:srgbClr val="000066"/>
                </a:solidFill>
              </a:rPr>
              <a:t>维联合分布函数有类似于二维联合分布函数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66"/>
                </a:solidFill>
              </a:rPr>
              <a:t>            的性质</a:t>
            </a:r>
            <a:r>
              <a:rPr lang="en-US" altLang="zh-CN" baseline="0" dirty="0">
                <a:solidFill>
                  <a:srgbClr val="000066"/>
                </a:solidFill>
              </a:rPr>
              <a:t>.</a:t>
            </a:r>
          </a:p>
        </p:txBody>
      </p:sp>
      <p:graphicFrame>
        <p:nvGraphicFramePr>
          <p:cNvPr id="15376" name="Object 16"/>
          <p:cNvGraphicFramePr>
            <a:graphicFrameLocks noChangeAspect="1"/>
          </p:cNvGraphicFramePr>
          <p:nvPr/>
        </p:nvGraphicFramePr>
        <p:xfrm>
          <a:off x="2838450" y="3933825"/>
          <a:ext cx="41814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62040" imgH="253800" progId="Equation.DSMT4">
                  <p:embed/>
                </p:oleObj>
              </mc:Choice>
              <mc:Fallback>
                <p:oleObj name="Equation" r:id="rId8" imgW="1562040" imgH="253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3933825"/>
                        <a:ext cx="41814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7"/>
          <p:cNvGraphicFramePr>
            <a:graphicFrameLocks noChangeAspect="1"/>
          </p:cNvGraphicFramePr>
          <p:nvPr/>
        </p:nvGraphicFramePr>
        <p:xfrm>
          <a:off x="3889375" y="4657725"/>
          <a:ext cx="435451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11280" imgH="253800" progId="Equation.DSMT4">
                  <p:embed/>
                </p:oleObj>
              </mc:Choice>
              <mc:Fallback>
                <p:oleObj name="Equation" r:id="rId10" imgW="1511280" imgH="253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75" y="4657725"/>
                        <a:ext cx="435451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4252913" y="3213100"/>
            <a:ext cx="40338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称为</a:t>
            </a:r>
            <a:r>
              <a:rPr lang="en-US" altLang="zh-CN" i="1" baseline="0">
                <a:solidFill>
                  <a:srgbClr val="990000"/>
                </a:solidFill>
              </a:rPr>
              <a:t>k</a:t>
            </a:r>
            <a:r>
              <a:rPr lang="zh-CN" altLang="en-US" baseline="0">
                <a:solidFill>
                  <a:srgbClr val="990000"/>
                </a:solidFill>
              </a:rPr>
              <a:t>维边缘分布函数</a:t>
            </a:r>
            <a:r>
              <a:rPr lang="en-US" altLang="zh-CN" baseline="0"/>
              <a:t>.</a:t>
            </a:r>
            <a:endParaRPr lang="en-US" altLang="zh-CN" i="1" baseline="0"/>
          </a:p>
        </p:txBody>
      </p:sp>
      <p:graphicFrame>
        <p:nvGraphicFramePr>
          <p:cNvPr id="15379" name="Object 19"/>
          <p:cNvGraphicFramePr>
            <a:graphicFrameLocks noChangeAspect="1"/>
          </p:cNvGraphicFramePr>
          <p:nvPr/>
        </p:nvGraphicFramePr>
        <p:xfrm>
          <a:off x="3132138" y="1412875"/>
          <a:ext cx="57245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33360" imgH="253800" progId="Equation.DSMT4">
                  <p:embed/>
                </p:oleObj>
              </mc:Choice>
              <mc:Fallback>
                <p:oleObj name="Equation" r:id="rId12" imgW="2133360" imgH="253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412875"/>
                        <a:ext cx="572452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utoUpdateAnimBg="0"/>
      <p:bldP spid="15365" grpId="0" autoUpdateAnimBg="0"/>
      <p:bldP spid="15367" grpId="0" autoUpdateAnimBg="0"/>
      <p:bldP spid="15368" grpId="0" autoUpdateAnimBg="0"/>
      <p:bldP spid="15375" grpId="0"/>
      <p:bldP spid="1537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25437" y="689323"/>
            <a:ext cx="3240088" cy="57943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二、联合分布律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52412" y="1231654"/>
            <a:ext cx="1590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CC3300"/>
                </a:solidFill>
              </a:rPr>
              <a:t>定义</a:t>
            </a:r>
            <a:r>
              <a:rPr lang="zh-CN" altLang="en-US" baseline="0"/>
              <a:t>：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171575" y="1285629"/>
            <a:ext cx="4337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设二维随机变量( </a:t>
            </a:r>
            <a:r>
              <a:rPr lang="en-US" altLang="zh-CN" i="1" baseline="0">
                <a:solidFill>
                  <a:srgbClr val="000000"/>
                </a:solidFill>
              </a:rPr>
              <a:t>X , Y 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取</a:t>
            </a:r>
          </a:p>
        </p:txBody>
      </p:sp>
      <p:graphicFrame>
        <p:nvGraphicFramePr>
          <p:cNvPr id="174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652026"/>
              </p:ext>
            </p:extLst>
          </p:nvPr>
        </p:nvGraphicFramePr>
        <p:xfrm>
          <a:off x="1260475" y="1771110"/>
          <a:ext cx="4103613" cy="57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291960" progId="Equation.DSMT4">
                  <p:embed/>
                </p:oleObj>
              </mc:Choice>
              <mc:Fallback>
                <p:oleObj name="Equation" r:id="rId2" imgW="1587240" imgH="2919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1771110"/>
                        <a:ext cx="4103613" cy="577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703921"/>
              </p:ext>
            </p:extLst>
          </p:nvPr>
        </p:nvGraphicFramePr>
        <p:xfrm>
          <a:off x="947737" y="2328616"/>
          <a:ext cx="76549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54280" imgH="291960" progId="Equation.DSMT4">
                  <p:embed/>
                </p:oleObj>
              </mc:Choice>
              <mc:Fallback>
                <p:oleObj name="Equation" r:id="rId4" imgW="2654280" imgH="29196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7" y="2328616"/>
                        <a:ext cx="765492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525483"/>
              </p:ext>
            </p:extLst>
          </p:nvPr>
        </p:nvGraphicFramePr>
        <p:xfrm>
          <a:off x="827584" y="2916281"/>
          <a:ext cx="5329237" cy="54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92160" imgH="241200" progId="Equation.3">
                  <p:embed/>
                </p:oleObj>
              </mc:Choice>
              <mc:Fallback>
                <p:oleObj name="公式" r:id="rId6" imgW="1892160" imgH="24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916281"/>
                        <a:ext cx="5329237" cy="547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396875" y="4225505"/>
            <a:ext cx="5761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称(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为</a:t>
            </a:r>
            <a:r>
              <a:rPr lang="zh-CN" altLang="en-US" u="sng" baseline="0" dirty="0">
                <a:solidFill>
                  <a:srgbClr val="C00000"/>
                </a:solidFill>
              </a:rPr>
              <a:t>二维离散型随机变量</a:t>
            </a:r>
            <a:r>
              <a:rPr lang="en-US" altLang="zh-CN" baseline="0" dirty="0"/>
              <a:t>,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  <p:graphicFrame>
        <p:nvGraphicFramePr>
          <p:cNvPr id="174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412650"/>
              </p:ext>
            </p:extLst>
          </p:nvPr>
        </p:nvGraphicFramePr>
        <p:xfrm>
          <a:off x="1332929" y="3391522"/>
          <a:ext cx="2879031" cy="89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444240" progId="Equation.DSMT4">
                  <p:embed/>
                </p:oleObj>
              </mc:Choice>
              <mc:Fallback>
                <p:oleObj name="Equation" r:id="rId8" imgW="1155600" imgH="4442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929" y="3391522"/>
                        <a:ext cx="2879031" cy="892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5165725" y="1285629"/>
            <a:ext cx="4014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有限或可列无穷</a:t>
            </a:r>
            <a:r>
              <a:rPr lang="zh-CN" altLang="en-US" u="sng" baseline="0">
                <a:solidFill>
                  <a:srgbClr val="CC3300"/>
                </a:solidFill>
              </a:rPr>
              <a:t>对</a:t>
            </a:r>
            <a:r>
              <a:rPr lang="zh-CN" altLang="en-US" baseline="0">
                <a:solidFill>
                  <a:srgbClr val="000000"/>
                </a:solidFill>
              </a:rPr>
              <a:t>数值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395362" y="4725144"/>
            <a:ext cx="7993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称式( *)为( </a:t>
            </a:r>
            <a:r>
              <a:rPr lang="en-US" altLang="zh-CN" i="1" baseline="0" dirty="0">
                <a:solidFill>
                  <a:srgbClr val="000000"/>
                </a:solidFill>
              </a:rPr>
              <a:t>X , 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的</a:t>
            </a:r>
            <a:r>
              <a:rPr lang="zh-CN" altLang="en-US" u="sng" baseline="0" dirty="0">
                <a:solidFill>
                  <a:srgbClr val="C00000"/>
                </a:solidFill>
              </a:rPr>
              <a:t>联合分布律</a:t>
            </a:r>
            <a:r>
              <a:rPr lang="zh-CN" altLang="en-US" baseline="0" dirty="0">
                <a:solidFill>
                  <a:srgbClr val="000000"/>
                </a:solidFill>
              </a:rPr>
              <a:t>或</a:t>
            </a:r>
            <a:r>
              <a:rPr lang="zh-CN" altLang="en-US" baseline="0" dirty="0">
                <a:solidFill>
                  <a:srgbClr val="C00000"/>
                </a:solidFill>
              </a:rPr>
              <a:t>联合</a:t>
            </a:r>
            <a:r>
              <a:rPr lang="zh-CN" altLang="en-US" u="sng" baseline="0" dirty="0">
                <a:solidFill>
                  <a:srgbClr val="C00000"/>
                </a:solidFill>
              </a:rPr>
              <a:t>概率分布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3995936" y="3535538"/>
            <a:ext cx="194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(“</a:t>
            </a:r>
            <a:r>
              <a:rPr lang="zh-CN" altLang="en-US" baseline="0" dirty="0">
                <a:solidFill>
                  <a:srgbClr val="000000"/>
                </a:solidFill>
              </a:rPr>
              <a:t>归一性”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180950"/>
              </p:ext>
            </p:extLst>
          </p:nvPr>
        </p:nvGraphicFramePr>
        <p:xfrm>
          <a:off x="411981" y="5839794"/>
          <a:ext cx="8480499" cy="541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911400" imgH="291960" progId="Equation.DSMT4">
                  <p:embed/>
                </p:oleObj>
              </mc:Choice>
              <mc:Fallback>
                <p:oleObj name="Equation" r:id="rId10" imgW="3911400" imgH="291960" progId="Equation.DSMT4">
                  <p:embed/>
                  <p:pic>
                    <p:nvPicPr>
                      <p:cNvPr id="0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81" y="5839794"/>
                        <a:ext cx="8480499" cy="541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87611" y="5282044"/>
            <a:ext cx="40683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问题</a:t>
            </a:r>
            <a:r>
              <a:rPr lang="en-US" altLang="zh-CN" baseline="0" dirty="0">
                <a:solidFill>
                  <a:srgbClr val="000000"/>
                </a:solidFill>
              </a:rPr>
              <a:t>1: “</a:t>
            </a:r>
            <a:r>
              <a:rPr lang="zh-CN" altLang="en-US" baseline="0" dirty="0">
                <a:solidFill>
                  <a:srgbClr val="000000"/>
                </a:solidFill>
              </a:rPr>
              <a:t>归一性”的计算？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utoUpdateAnimBg="0"/>
      <p:bldP spid="17415" grpId="0" autoUpdateAnimBg="0"/>
      <p:bldP spid="17420" grpId="0" autoUpdateAnimBg="0"/>
      <p:bldP spid="17428" grpId="0" autoUpdateAnimBg="0"/>
      <p:bldP spid="17429" grpId="0" autoUpdateAnimBg="0"/>
      <p:bldP spid="17430" grpId="0" autoUpdateAnimBg="0"/>
      <p:bldP spid="1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1331913" y="2828503"/>
            <a:ext cx="6553200" cy="3406775"/>
            <a:chOff x="912" y="1824"/>
            <a:chExt cx="4128" cy="2146"/>
          </a:xfrm>
        </p:grpSpPr>
        <p:sp>
          <p:nvSpPr>
            <p:cNvPr id="10271" name="Line 9"/>
            <p:cNvSpPr>
              <a:spLocks noChangeShapeType="1"/>
            </p:cNvSpPr>
            <p:nvPr/>
          </p:nvSpPr>
          <p:spPr bwMode="auto">
            <a:xfrm>
              <a:off x="912" y="1824"/>
              <a:ext cx="4128" cy="0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2" name="Line 10"/>
            <p:cNvSpPr>
              <a:spLocks noChangeShapeType="1"/>
            </p:cNvSpPr>
            <p:nvPr/>
          </p:nvSpPr>
          <p:spPr bwMode="auto">
            <a:xfrm>
              <a:off x="912" y="2120"/>
              <a:ext cx="4128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3" name="Line 11"/>
            <p:cNvSpPr>
              <a:spLocks noChangeShapeType="1"/>
            </p:cNvSpPr>
            <p:nvPr/>
          </p:nvSpPr>
          <p:spPr bwMode="auto">
            <a:xfrm>
              <a:off x="912" y="3673"/>
              <a:ext cx="4128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4" name="Line 12"/>
            <p:cNvSpPr>
              <a:spLocks noChangeShapeType="1"/>
            </p:cNvSpPr>
            <p:nvPr/>
          </p:nvSpPr>
          <p:spPr bwMode="auto">
            <a:xfrm>
              <a:off x="912" y="3970"/>
              <a:ext cx="4128" cy="0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5" name="Line 13"/>
            <p:cNvSpPr>
              <a:spLocks noChangeShapeType="1"/>
            </p:cNvSpPr>
            <p:nvPr/>
          </p:nvSpPr>
          <p:spPr bwMode="auto">
            <a:xfrm>
              <a:off x="1541" y="1824"/>
              <a:ext cx="0" cy="2146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6" name="Line 14"/>
            <p:cNvSpPr>
              <a:spLocks noChangeShapeType="1"/>
            </p:cNvSpPr>
            <p:nvPr/>
          </p:nvSpPr>
          <p:spPr bwMode="auto">
            <a:xfrm>
              <a:off x="4411" y="1824"/>
              <a:ext cx="0" cy="2146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Line 15"/>
            <p:cNvSpPr>
              <a:spLocks noChangeShapeType="1"/>
            </p:cNvSpPr>
            <p:nvPr/>
          </p:nvSpPr>
          <p:spPr bwMode="auto">
            <a:xfrm>
              <a:off x="912" y="1824"/>
              <a:ext cx="629" cy="296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5" name="Object 16"/>
            <p:cNvGraphicFramePr>
              <a:graphicFrameLocks noChangeAspect="1"/>
            </p:cNvGraphicFramePr>
            <p:nvPr/>
          </p:nvGraphicFramePr>
          <p:xfrm>
            <a:off x="955" y="1956"/>
            <a:ext cx="253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1640" imgH="368280" progId="Equation.3">
                    <p:embed/>
                  </p:oleObj>
                </mc:Choice>
                <mc:Fallback>
                  <p:oleObj name="公式" r:id="rId2" imgW="431640" imgH="3682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5" y="1956"/>
                          <a:ext cx="253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6" name="Object 17"/>
            <p:cNvGraphicFramePr>
              <a:graphicFrameLocks noChangeAspect="1"/>
            </p:cNvGraphicFramePr>
            <p:nvPr/>
          </p:nvGraphicFramePr>
          <p:xfrm>
            <a:off x="1309" y="1824"/>
            <a:ext cx="20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42720" imgH="368280" progId="Equation.3">
                    <p:embed/>
                  </p:oleObj>
                </mc:Choice>
                <mc:Fallback>
                  <p:oleObj name="公式" r:id="rId4" imgW="342720" imgH="3682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9" y="1824"/>
                          <a:ext cx="201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7" name="Object 18"/>
            <p:cNvGraphicFramePr>
              <a:graphicFrameLocks noChangeAspect="1"/>
            </p:cNvGraphicFramePr>
            <p:nvPr/>
          </p:nvGraphicFramePr>
          <p:xfrm>
            <a:off x="1081" y="2184"/>
            <a:ext cx="283" cy="1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82400" imgH="3263760" progId="Equation.3">
                    <p:embed/>
                  </p:oleObj>
                </mc:Choice>
                <mc:Fallback>
                  <p:oleObj name="公式" r:id="rId6" imgW="482400" imgH="326376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1" y="2184"/>
                          <a:ext cx="283" cy="1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8" name="Object 19"/>
            <p:cNvGraphicFramePr>
              <a:graphicFrameLocks noChangeAspect="1"/>
            </p:cNvGraphicFramePr>
            <p:nvPr/>
          </p:nvGraphicFramePr>
          <p:xfrm>
            <a:off x="1715" y="1857"/>
            <a:ext cx="255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924000" imgH="583920" progId="Equation.3">
                    <p:embed/>
                  </p:oleObj>
                </mc:Choice>
                <mc:Fallback>
                  <p:oleObj name="公式" r:id="rId8" imgW="3924000" imgH="58392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5" y="1857"/>
                          <a:ext cx="2555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9" name="Object 20"/>
            <p:cNvGraphicFramePr>
              <a:graphicFrameLocks noChangeAspect="1"/>
            </p:cNvGraphicFramePr>
            <p:nvPr/>
          </p:nvGraphicFramePr>
          <p:xfrm>
            <a:off x="1630" y="2184"/>
            <a:ext cx="2602" cy="1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4419360" imgH="3263760" progId="Equation.3">
                    <p:embed/>
                  </p:oleObj>
                </mc:Choice>
                <mc:Fallback>
                  <p:oleObj name="公式" r:id="rId10" imgW="4419360" imgH="326376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0" y="2184"/>
                          <a:ext cx="2602" cy="1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0" name="Object 21"/>
            <p:cNvGraphicFramePr>
              <a:graphicFrameLocks noChangeAspect="1"/>
            </p:cNvGraphicFramePr>
            <p:nvPr/>
          </p:nvGraphicFramePr>
          <p:xfrm>
            <a:off x="4633" y="1857"/>
            <a:ext cx="283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2400" imgH="533160" progId="Equation.DSMT4">
                    <p:embed/>
                  </p:oleObj>
                </mc:Choice>
                <mc:Fallback>
                  <p:oleObj name="Equation" r:id="rId12" imgW="482400" imgH="53316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3" y="1857"/>
                          <a:ext cx="283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1" name="Object 22"/>
            <p:cNvGraphicFramePr>
              <a:graphicFrameLocks noChangeAspect="1"/>
            </p:cNvGraphicFramePr>
            <p:nvPr/>
          </p:nvGraphicFramePr>
          <p:xfrm>
            <a:off x="4588" y="2220"/>
            <a:ext cx="291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495000" imgH="520560" progId="Equation.3">
                    <p:embed/>
                  </p:oleObj>
                </mc:Choice>
                <mc:Fallback>
                  <p:oleObj name="公式" r:id="rId14" imgW="495000" imgH="52056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8" y="2220"/>
                          <a:ext cx="291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2" name="Object 89"/>
            <p:cNvGraphicFramePr>
              <a:graphicFrameLocks noChangeAspect="1"/>
            </p:cNvGraphicFramePr>
            <p:nvPr/>
          </p:nvGraphicFramePr>
          <p:xfrm>
            <a:off x="4594" y="2485"/>
            <a:ext cx="26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520560" imgH="520560" progId="Equation.3">
                    <p:embed/>
                  </p:oleObj>
                </mc:Choice>
                <mc:Fallback>
                  <p:oleObj name="公式" r:id="rId16" imgW="520560" imgH="52056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4" y="2485"/>
                          <a:ext cx="26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3" name="Object 90"/>
            <p:cNvGraphicFramePr>
              <a:graphicFrameLocks noChangeAspect="1"/>
            </p:cNvGraphicFramePr>
            <p:nvPr/>
          </p:nvGraphicFramePr>
          <p:xfrm>
            <a:off x="4580" y="2880"/>
            <a:ext cx="269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457200" imgH="114120" progId="Equation.3">
                    <p:embed/>
                  </p:oleObj>
                </mc:Choice>
                <mc:Fallback>
                  <p:oleObj name="公式" r:id="rId18" imgW="457200" imgH="11412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2880"/>
                          <a:ext cx="269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4" name="Object 91"/>
            <p:cNvGraphicFramePr>
              <a:graphicFrameLocks noChangeAspect="1"/>
            </p:cNvGraphicFramePr>
            <p:nvPr/>
          </p:nvGraphicFramePr>
          <p:xfrm>
            <a:off x="4588" y="3079"/>
            <a:ext cx="28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482400" imgH="533160" progId="Equation.3">
                    <p:embed/>
                  </p:oleObj>
                </mc:Choice>
                <mc:Fallback>
                  <p:oleObj name="公式" r:id="rId20" imgW="482400" imgH="53316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8" y="3079"/>
                          <a:ext cx="28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5" name="Object 92"/>
            <p:cNvGraphicFramePr>
              <a:graphicFrameLocks noChangeAspect="1"/>
            </p:cNvGraphicFramePr>
            <p:nvPr/>
          </p:nvGraphicFramePr>
          <p:xfrm>
            <a:off x="4580" y="3442"/>
            <a:ext cx="269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457200" imgH="114120" progId="Equation.3">
                    <p:embed/>
                  </p:oleObj>
                </mc:Choice>
                <mc:Fallback>
                  <p:oleObj name="公式" r:id="rId21" imgW="457200" imgH="114120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3442"/>
                          <a:ext cx="269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6" name="Object 93"/>
            <p:cNvGraphicFramePr>
              <a:graphicFrameLocks noChangeAspect="1"/>
            </p:cNvGraphicFramePr>
            <p:nvPr/>
          </p:nvGraphicFramePr>
          <p:xfrm>
            <a:off x="1053" y="3709"/>
            <a:ext cx="30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520560" imgH="583920" progId="Equation.3">
                    <p:embed/>
                  </p:oleObj>
                </mc:Choice>
                <mc:Fallback>
                  <p:oleObj name="公式" r:id="rId22" imgW="520560" imgH="583920" progId="Equation.3">
                    <p:embed/>
                    <p:pic>
                      <p:nvPicPr>
                        <p:cNvPr id="0" name="Object 9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" y="3709"/>
                          <a:ext cx="308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7" name="Object 94"/>
            <p:cNvGraphicFramePr>
              <a:graphicFrameLocks noChangeAspect="1"/>
            </p:cNvGraphicFramePr>
            <p:nvPr/>
          </p:nvGraphicFramePr>
          <p:xfrm>
            <a:off x="1672" y="3706"/>
            <a:ext cx="29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495000" imgH="520560" progId="Equation.3">
                    <p:embed/>
                  </p:oleObj>
                </mc:Choice>
                <mc:Fallback>
                  <p:oleObj name="公式" r:id="rId24" imgW="495000" imgH="520560" progId="Equation.3">
                    <p:embed/>
                    <p:pic>
                      <p:nvPicPr>
                        <p:cNvPr id="0" name="Object 9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3706"/>
                          <a:ext cx="290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8" name="Object 95"/>
            <p:cNvGraphicFramePr>
              <a:graphicFrameLocks noChangeAspect="1"/>
            </p:cNvGraphicFramePr>
            <p:nvPr/>
          </p:nvGraphicFramePr>
          <p:xfrm>
            <a:off x="2260" y="3706"/>
            <a:ext cx="30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520560" imgH="520560" progId="Equation.3">
                    <p:embed/>
                  </p:oleObj>
                </mc:Choice>
                <mc:Fallback>
                  <p:oleObj name="公式" r:id="rId26" imgW="520560" imgH="52056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0" y="3706"/>
                          <a:ext cx="30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9" name="Object 96"/>
            <p:cNvGraphicFramePr>
              <a:graphicFrameLocks noChangeAspect="1"/>
            </p:cNvGraphicFramePr>
            <p:nvPr/>
          </p:nvGraphicFramePr>
          <p:xfrm>
            <a:off x="2875" y="3805"/>
            <a:ext cx="270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457200" imgH="114120" progId="Equation.3">
                    <p:embed/>
                  </p:oleObj>
                </mc:Choice>
                <mc:Fallback>
                  <p:oleObj name="公式" r:id="rId28" imgW="457200" imgH="11412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5" y="3805"/>
                          <a:ext cx="270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0" name="Object 97"/>
            <p:cNvGraphicFramePr>
              <a:graphicFrameLocks noChangeAspect="1"/>
            </p:cNvGraphicFramePr>
            <p:nvPr/>
          </p:nvGraphicFramePr>
          <p:xfrm>
            <a:off x="3387" y="3676"/>
            <a:ext cx="30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520560" imgH="583920" progId="Equation.3">
                    <p:embed/>
                  </p:oleObj>
                </mc:Choice>
                <mc:Fallback>
                  <p:oleObj name="公式" r:id="rId29" imgW="520560" imgH="583920" progId="Equation.3">
                    <p:embed/>
                    <p:pic>
                      <p:nvPicPr>
                        <p:cNvPr id="0" name="Object 9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" y="3676"/>
                          <a:ext cx="30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1" name="Object 98"/>
            <p:cNvGraphicFramePr>
              <a:graphicFrameLocks noChangeAspect="1"/>
            </p:cNvGraphicFramePr>
            <p:nvPr/>
          </p:nvGraphicFramePr>
          <p:xfrm>
            <a:off x="3996" y="3805"/>
            <a:ext cx="270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457200" imgH="114120" progId="Equation.3">
                    <p:embed/>
                  </p:oleObj>
                </mc:Choice>
                <mc:Fallback>
                  <p:oleObj name="公式" r:id="rId30" imgW="457200" imgH="114120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" y="3805"/>
                          <a:ext cx="270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2" name="Object 117"/>
            <p:cNvGraphicFramePr>
              <a:graphicFrameLocks noChangeAspect="1"/>
            </p:cNvGraphicFramePr>
            <p:nvPr/>
          </p:nvGraphicFramePr>
          <p:xfrm>
            <a:off x="4560" y="3687"/>
            <a:ext cx="169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14120" imgH="177480" progId="Equation.DSMT4">
                    <p:embed/>
                  </p:oleObj>
                </mc:Choice>
                <mc:Fallback>
                  <p:oleObj name="Equation" r:id="rId31" imgW="114120" imgH="177480" progId="Equation.DSMT4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687"/>
                          <a:ext cx="169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586" name="Text Box 130"/>
          <p:cNvSpPr txBox="1">
            <a:spLocks noChangeArrowheads="1"/>
          </p:cNvSpPr>
          <p:nvPr/>
        </p:nvSpPr>
        <p:spPr bwMode="auto">
          <a:xfrm>
            <a:off x="7164388" y="592412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/>
              <a:t>1</a:t>
            </a:r>
          </a:p>
        </p:txBody>
      </p:sp>
      <p:sp>
        <p:nvSpPr>
          <p:cNvPr id="19591" name="Text Box 135"/>
          <p:cNvSpPr txBox="1">
            <a:spLocks noChangeArrowheads="1"/>
          </p:cNvSpPr>
          <p:nvPr/>
        </p:nvSpPr>
        <p:spPr bwMode="auto">
          <a:xfrm>
            <a:off x="6803776" y="2045791"/>
            <a:ext cx="1944688" cy="5191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(“</a:t>
            </a:r>
            <a:r>
              <a:rPr lang="zh-CN" altLang="en-US" baseline="0" dirty="0">
                <a:solidFill>
                  <a:srgbClr val="000000"/>
                </a:solidFill>
              </a:rPr>
              <a:t>归一性”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243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708682"/>
              </p:ext>
            </p:extLst>
          </p:nvPr>
        </p:nvGraphicFramePr>
        <p:xfrm>
          <a:off x="395288" y="1221606"/>
          <a:ext cx="84820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3225600" imgH="291960" progId="Equation.DSMT4">
                  <p:embed/>
                </p:oleObj>
              </mc:Choice>
              <mc:Fallback>
                <p:oleObj name="Equation" r:id="rId33" imgW="3225600" imgH="291960" progId="Equation.DSMT4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21606"/>
                        <a:ext cx="8482012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93" name="Line 137"/>
          <p:cNvSpPr>
            <a:spLocks noChangeShapeType="1"/>
          </p:cNvSpPr>
          <p:nvPr/>
        </p:nvSpPr>
        <p:spPr bwMode="auto">
          <a:xfrm>
            <a:off x="2411413" y="3619078"/>
            <a:ext cx="446563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94" name="Line 138"/>
          <p:cNvSpPr>
            <a:spLocks noChangeShapeType="1"/>
          </p:cNvSpPr>
          <p:nvPr/>
        </p:nvSpPr>
        <p:spPr bwMode="auto">
          <a:xfrm>
            <a:off x="2339975" y="4123903"/>
            <a:ext cx="44656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95" name="Line 139"/>
          <p:cNvSpPr>
            <a:spLocks noChangeShapeType="1"/>
          </p:cNvSpPr>
          <p:nvPr/>
        </p:nvSpPr>
        <p:spPr bwMode="auto">
          <a:xfrm>
            <a:off x="2339975" y="4555703"/>
            <a:ext cx="44656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96" name="Line 140"/>
          <p:cNvSpPr>
            <a:spLocks noChangeShapeType="1"/>
          </p:cNvSpPr>
          <p:nvPr/>
        </p:nvSpPr>
        <p:spPr bwMode="auto">
          <a:xfrm>
            <a:off x="2339975" y="5060528"/>
            <a:ext cx="44656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97" name="Line 141"/>
          <p:cNvSpPr>
            <a:spLocks noChangeShapeType="1"/>
          </p:cNvSpPr>
          <p:nvPr/>
        </p:nvSpPr>
        <p:spPr bwMode="auto">
          <a:xfrm>
            <a:off x="2339975" y="5492328"/>
            <a:ext cx="44656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086300"/>
              </p:ext>
            </p:extLst>
          </p:nvPr>
        </p:nvGraphicFramePr>
        <p:xfrm>
          <a:off x="2566194" y="1844824"/>
          <a:ext cx="431006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549080" imgH="444240" progId="Equation.DSMT4">
                  <p:embed/>
                </p:oleObj>
              </mc:Choice>
              <mc:Fallback>
                <p:oleObj name="Equation" r:id="rId35" imgW="1549080" imgH="4442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194" y="1844824"/>
                        <a:ext cx="4310062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42891"/>
              </p:ext>
            </p:extLst>
          </p:nvPr>
        </p:nvGraphicFramePr>
        <p:xfrm>
          <a:off x="539552" y="1844824"/>
          <a:ext cx="21415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622080" imgH="444240" progId="Equation.DSMT4">
                  <p:embed/>
                </p:oleObj>
              </mc:Choice>
              <mc:Fallback>
                <p:oleObj name="Equation" r:id="rId37" imgW="622080" imgH="4442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44824"/>
                        <a:ext cx="214153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7398543" y="3336503"/>
            <a:ext cx="0" cy="243840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auto">
          <a:xfrm>
            <a:off x="2411413" y="692696"/>
            <a:ext cx="40683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问题</a:t>
            </a:r>
            <a:r>
              <a:rPr lang="en-US" altLang="zh-CN" baseline="0" dirty="0">
                <a:solidFill>
                  <a:srgbClr val="000000"/>
                </a:solidFill>
              </a:rPr>
              <a:t>1: “</a:t>
            </a:r>
            <a:r>
              <a:rPr lang="zh-CN" altLang="en-US" baseline="0" dirty="0">
                <a:solidFill>
                  <a:srgbClr val="000000"/>
                </a:solidFill>
              </a:rPr>
              <a:t>归一性”的计算？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86" grpId="0"/>
      <p:bldP spid="19591" grpId="0" animBg="1" autoUpdateAnimBg="0"/>
      <p:bldP spid="19593" grpId="0" animBg="1"/>
      <p:bldP spid="19594" grpId="0" animBg="1"/>
      <p:bldP spid="19595" grpId="0" animBg="1"/>
      <p:bldP spid="19596" grpId="0" animBg="1"/>
      <p:bldP spid="1959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15616" y="2929656"/>
            <a:ext cx="6553200" cy="3406775"/>
            <a:chOff x="912" y="1824"/>
            <a:chExt cx="4128" cy="2146"/>
          </a:xfrm>
        </p:grpSpPr>
        <p:sp>
          <p:nvSpPr>
            <p:cNvPr id="11303" name="Line 3"/>
            <p:cNvSpPr>
              <a:spLocks noChangeShapeType="1"/>
            </p:cNvSpPr>
            <p:nvPr/>
          </p:nvSpPr>
          <p:spPr bwMode="auto">
            <a:xfrm>
              <a:off x="912" y="1824"/>
              <a:ext cx="4128" cy="0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Line 4"/>
            <p:cNvSpPr>
              <a:spLocks noChangeShapeType="1"/>
            </p:cNvSpPr>
            <p:nvPr/>
          </p:nvSpPr>
          <p:spPr bwMode="auto">
            <a:xfrm>
              <a:off x="912" y="2120"/>
              <a:ext cx="4128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5" name="Line 5"/>
            <p:cNvSpPr>
              <a:spLocks noChangeShapeType="1"/>
            </p:cNvSpPr>
            <p:nvPr/>
          </p:nvSpPr>
          <p:spPr bwMode="auto">
            <a:xfrm>
              <a:off x="912" y="3673"/>
              <a:ext cx="4128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Line 6"/>
            <p:cNvSpPr>
              <a:spLocks noChangeShapeType="1"/>
            </p:cNvSpPr>
            <p:nvPr/>
          </p:nvSpPr>
          <p:spPr bwMode="auto">
            <a:xfrm>
              <a:off x="912" y="3970"/>
              <a:ext cx="4128" cy="0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7" name="Line 7"/>
            <p:cNvSpPr>
              <a:spLocks noChangeShapeType="1"/>
            </p:cNvSpPr>
            <p:nvPr/>
          </p:nvSpPr>
          <p:spPr bwMode="auto">
            <a:xfrm>
              <a:off x="1541" y="1824"/>
              <a:ext cx="0" cy="2146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8" name="Line 8"/>
            <p:cNvSpPr>
              <a:spLocks noChangeShapeType="1"/>
            </p:cNvSpPr>
            <p:nvPr/>
          </p:nvSpPr>
          <p:spPr bwMode="auto">
            <a:xfrm>
              <a:off x="4411" y="1824"/>
              <a:ext cx="0" cy="2146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9" name="Line 9"/>
            <p:cNvSpPr>
              <a:spLocks noChangeShapeType="1"/>
            </p:cNvSpPr>
            <p:nvPr/>
          </p:nvSpPr>
          <p:spPr bwMode="auto">
            <a:xfrm>
              <a:off x="912" y="1824"/>
              <a:ext cx="629" cy="296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74" name="Object 10"/>
            <p:cNvGraphicFramePr>
              <a:graphicFrameLocks noChangeAspect="1"/>
            </p:cNvGraphicFramePr>
            <p:nvPr/>
          </p:nvGraphicFramePr>
          <p:xfrm>
            <a:off x="955" y="1956"/>
            <a:ext cx="253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1640" imgH="368280" progId="Equation.3">
                    <p:embed/>
                  </p:oleObj>
                </mc:Choice>
                <mc:Fallback>
                  <p:oleObj name="公式" r:id="rId2" imgW="431640" imgH="3682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5" y="1956"/>
                          <a:ext cx="253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5" name="Object 11"/>
            <p:cNvGraphicFramePr>
              <a:graphicFrameLocks noChangeAspect="1"/>
            </p:cNvGraphicFramePr>
            <p:nvPr/>
          </p:nvGraphicFramePr>
          <p:xfrm>
            <a:off x="1309" y="1824"/>
            <a:ext cx="20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42720" imgH="368280" progId="Equation.3">
                    <p:embed/>
                  </p:oleObj>
                </mc:Choice>
                <mc:Fallback>
                  <p:oleObj name="公式" r:id="rId4" imgW="342720" imgH="36828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9" y="1824"/>
                          <a:ext cx="201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Object 12"/>
            <p:cNvGraphicFramePr>
              <a:graphicFrameLocks noChangeAspect="1"/>
            </p:cNvGraphicFramePr>
            <p:nvPr/>
          </p:nvGraphicFramePr>
          <p:xfrm>
            <a:off x="1081" y="2184"/>
            <a:ext cx="283" cy="1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82400" imgH="3263760" progId="Equation.3">
                    <p:embed/>
                  </p:oleObj>
                </mc:Choice>
                <mc:Fallback>
                  <p:oleObj name="公式" r:id="rId6" imgW="482400" imgH="326376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1" y="2184"/>
                          <a:ext cx="283" cy="1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13"/>
            <p:cNvGraphicFramePr>
              <a:graphicFrameLocks noChangeAspect="1"/>
            </p:cNvGraphicFramePr>
            <p:nvPr/>
          </p:nvGraphicFramePr>
          <p:xfrm>
            <a:off x="1715" y="1857"/>
            <a:ext cx="255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924000" imgH="583920" progId="Equation.3">
                    <p:embed/>
                  </p:oleObj>
                </mc:Choice>
                <mc:Fallback>
                  <p:oleObj name="公式" r:id="rId8" imgW="3924000" imgH="58392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5" y="1857"/>
                          <a:ext cx="2555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8" name="Object 14"/>
            <p:cNvGraphicFramePr>
              <a:graphicFrameLocks noChangeAspect="1"/>
            </p:cNvGraphicFramePr>
            <p:nvPr/>
          </p:nvGraphicFramePr>
          <p:xfrm>
            <a:off x="1630" y="2184"/>
            <a:ext cx="2602" cy="1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4419360" imgH="3263760" progId="Equation.3">
                    <p:embed/>
                  </p:oleObj>
                </mc:Choice>
                <mc:Fallback>
                  <p:oleObj name="公式" r:id="rId10" imgW="4419360" imgH="326376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0" y="2184"/>
                          <a:ext cx="2602" cy="1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9" name="Object 15"/>
            <p:cNvGraphicFramePr>
              <a:graphicFrameLocks noChangeAspect="1"/>
            </p:cNvGraphicFramePr>
            <p:nvPr/>
          </p:nvGraphicFramePr>
          <p:xfrm>
            <a:off x="4633" y="1857"/>
            <a:ext cx="283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2400" imgH="533160" progId="Equation.DSMT4">
                    <p:embed/>
                  </p:oleObj>
                </mc:Choice>
                <mc:Fallback>
                  <p:oleObj name="Equation" r:id="rId12" imgW="482400" imgH="53316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3" y="1857"/>
                          <a:ext cx="283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16"/>
            <p:cNvGraphicFramePr>
              <a:graphicFrameLocks noChangeAspect="1"/>
            </p:cNvGraphicFramePr>
            <p:nvPr/>
          </p:nvGraphicFramePr>
          <p:xfrm>
            <a:off x="4588" y="2220"/>
            <a:ext cx="291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495000" imgH="520560" progId="Equation.3">
                    <p:embed/>
                  </p:oleObj>
                </mc:Choice>
                <mc:Fallback>
                  <p:oleObj name="公式" r:id="rId14" imgW="495000" imgH="52056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8" y="2220"/>
                          <a:ext cx="291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1" name="Object 17"/>
            <p:cNvGraphicFramePr>
              <a:graphicFrameLocks noChangeAspect="1"/>
            </p:cNvGraphicFramePr>
            <p:nvPr/>
          </p:nvGraphicFramePr>
          <p:xfrm>
            <a:off x="4594" y="2485"/>
            <a:ext cx="26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520560" imgH="520560" progId="Equation.3">
                    <p:embed/>
                  </p:oleObj>
                </mc:Choice>
                <mc:Fallback>
                  <p:oleObj name="公式" r:id="rId16" imgW="520560" imgH="52056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4" y="2485"/>
                          <a:ext cx="26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2" name="Object 18"/>
            <p:cNvGraphicFramePr>
              <a:graphicFrameLocks noChangeAspect="1"/>
            </p:cNvGraphicFramePr>
            <p:nvPr/>
          </p:nvGraphicFramePr>
          <p:xfrm>
            <a:off x="4580" y="2880"/>
            <a:ext cx="269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457200" imgH="114120" progId="Equation.3">
                    <p:embed/>
                  </p:oleObj>
                </mc:Choice>
                <mc:Fallback>
                  <p:oleObj name="公式" r:id="rId18" imgW="457200" imgH="11412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2880"/>
                          <a:ext cx="269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3" name="Object 19"/>
            <p:cNvGraphicFramePr>
              <a:graphicFrameLocks noChangeAspect="1"/>
            </p:cNvGraphicFramePr>
            <p:nvPr/>
          </p:nvGraphicFramePr>
          <p:xfrm>
            <a:off x="4588" y="3079"/>
            <a:ext cx="28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482400" imgH="533160" progId="Equation.3">
                    <p:embed/>
                  </p:oleObj>
                </mc:Choice>
                <mc:Fallback>
                  <p:oleObj name="公式" r:id="rId20" imgW="482400" imgH="53316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8" y="3079"/>
                          <a:ext cx="28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4" name="Object 20"/>
            <p:cNvGraphicFramePr>
              <a:graphicFrameLocks noChangeAspect="1"/>
            </p:cNvGraphicFramePr>
            <p:nvPr/>
          </p:nvGraphicFramePr>
          <p:xfrm>
            <a:off x="4580" y="3442"/>
            <a:ext cx="269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457200" imgH="114120" progId="Equation.3">
                    <p:embed/>
                  </p:oleObj>
                </mc:Choice>
                <mc:Fallback>
                  <p:oleObj name="公式" r:id="rId21" imgW="457200" imgH="11412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3442"/>
                          <a:ext cx="269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5" name="Object 21"/>
            <p:cNvGraphicFramePr>
              <a:graphicFrameLocks noChangeAspect="1"/>
            </p:cNvGraphicFramePr>
            <p:nvPr/>
          </p:nvGraphicFramePr>
          <p:xfrm>
            <a:off x="1053" y="3709"/>
            <a:ext cx="30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520560" imgH="583920" progId="Equation.3">
                    <p:embed/>
                  </p:oleObj>
                </mc:Choice>
                <mc:Fallback>
                  <p:oleObj name="公式" r:id="rId22" imgW="520560" imgH="583920" progId="Equation.3">
                    <p:embed/>
                    <p:pic>
                      <p:nvPicPr>
                        <p:cNvPr id="0" name="Object 2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" y="3709"/>
                          <a:ext cx="308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6" name="Object 22"/>
            <p:cNvGraphicFramePr>
              <a:graphicFrameLocks noChangeAspect="1"/>
            </p:cNvGraphicFramePr>
            <p:nvPr/>
          </p:nvGraphicFramePr>
          <p:xfrm>
            <a:off x="1672" y="3706"/>
            <a:ext cx="29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495000" imgH="520560" progId="Equation.3">
                    <p:embed/>
                  </p:oleObj>
                </mc:Choice>
                <mc:Fallback>
                  <p:oleObj name="公式" r:id="rId24" imgW="495000" imgH="520560" progId="Equation.3">
                    <p:embed/>
                    <p:pic>
                      <p:nvPicPr>
                        <p:cNvPr id="0" name="Object 2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3706"/>
                          <a:ext cx="290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7" name="Object 23"/>
            <p:cNvGraphicFramePr>
              <a:graphicFrameLocks noChangeAspect="1"/>
            </p:cNvGraphicFramePr>
            <p:nvPr/>
          </p:nvGraphicFramePr>
          <p:xfrm>
            <a:off x="2260" y="3706"/>
            <a:ext cx="30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520560" imgH="520560" progId="Equation.3">
                    <p:embed/>
                  </p:oleObj>
                </mc:Choice>
                <mc:Fallback>
                  <p:oleObj name="公式" r:id="rId26" imgW="520560" imgH="52056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0" y="3706"/>
                          <a:ext cx="30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8" name="Object 24"/>
            <p:cNvGraphicFramePr>
              <a:graphicFrameLocks noChangeAspect="1"/>
            </p:cNvGraphicFramePr>
            <p:nvPr/>
          </p:nvGraphicFramePr>
          <p:xfrm>
            <a:off x="2875" y="3805"/>
            <a:ext cx="270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457200" imgH="114120" progId="Equation.3">
                    <p:embed/>
                  </p:oleObj>
                </mc:Choice>
                <mc:Fallback>
                  <p:oleObj name="公式" r:id="rId28" imgW="457200" imgH="11412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5" y="3805"/>
                          <a:ext cx="270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9" name="Object 25"/>
            <p:cNvGraphicFramePr>
              <a:graphicFrameLocks noChangeAspect="1"/>
            </p:cNvGraphicFramePr>
            <p:nvPr/>
          </p:nvGraphicFramePr>
          <p:xfrm>
            <a:off x="3387" y="3676"/>
            <a:ext cx="30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520560" imgH="583920" progId="Equation.3">
                    <p:embed/>
                  </p:oleObj>
                </mc:Choice>
                <mc:Fallback>
                  <p:oleObj name="公式" r:id="rId29" imgW="520560" imgH="583920" progId="Equation.3">
                    <p:embed/>
                    <p:pic>
                      <p:nvPicPr>
                        <p:cNvPr id="0" name="Object 2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" y="3676"/>
                          <a:ext cx="30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0" name="Object 26"/>
            <p:cNvGraphicFramePr>
              <a:graphicFrameLocks noChangeAspect="1"/>
            </p:cNvGraphicFramePr>
            <p:nvPr/>
          </p:nvGraphicFramePr>
          <p:xfrm>
            <a:off x="3996" y="3805"/>
            <a:ext cx="270" cy="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457200" imgH="114120" progId="Equation.3">
                    <p:embed/>
                  </p:oleObj>
                </mc:Choice>
                <mc:Fallback>
                  <p:oleObj name="公式" r:id="rId30" imgW="457200" imgH="11412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" y="3805"/>
                          <a:ext cx="270" cy="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1" name="Object 27"/>
            <p:cNvGraphicFramePr>
              <a:graphicFrameLocks noChangeAspect="1"/>
            </p:cNvGraphicFramePr>
            <p:nvPr/>
          </p:nvGraphicFramePr>
          <p:xfrm>
            <a:off x="4560" y="3687"/>
            <a:ext cx="169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14120" imgH="177480" progId="Equation.DSMT4">
                    <p:embed/>
                  </p:oleObj>
                </mc:Choice>
                <mc:Fallback>
                  <p:oleObj name="Equation" r:id="rId31" imgW="114120" imgH="17748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687"/>
                          <a:ext cx="169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609600" y="606425"/>
            <a:ext cx="7923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由联合分布律可确定随机变量 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  </a:t>
            </a:r>
            <a:r>
              <a:rPr lang="zh-CN" altLang="en-US" baseline="0">
                <a:solidFill>
                  <a:srgbClr val="000000"/>
                </a:solidFill>
              </a:rPr>
              <a:t>的分布律</a:t>
            </a:r>
            <a:r>
              <a:rPr lang="en-US" altLang="zh-CN" baseline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580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35503"/>
              </p:ext>
            </p:extLst>
          </p:nvPr>
        </p:nvGraphicFramePr>
        <p:xfrm>
          <a:off x="395536" y="1052736"/>
          <a:ext cx="2520280" cy="51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736560" imgH="253800" progId="Equation.DSMT4">
                  <p:embed/>
                </p:oleObj>
              </mc:Choice>
              <mc:Fallback>
                <p:oleObj name="Equation" r:id="rId33" imgW="736560" imgH="253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052736"/>
                        <a:ext cx="2520280" cy="511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6" name="Line 30"/>
          <p:cNvSpPr>
            <a:spLocks noChangeShapeType="1"/>
          </p:cNvSpPr>
          <p:nvPr/>
        </p:nvSpPr>
        <p:spPr bwMode="auto">
          <a:xfrm>
            <a:off x="2334816" y="3898031"/>
            <a:ext cx="4572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7" name="Line 31"/>
          <p:cNvSpPr>
            <a:spLocks noChangeShapeType="1"/>
          </p:cNvSpPr>
          <p:nvPr/>
        </p:nvSpPr>
        <p:spPr bwMode="auto">
          <a:xfrm>
            <a:off x="2334816" y="4355231"/>
            <a:ext cx="4572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8" name="Line 32"/>
          <p:cNvSpPr>
            <a:spLocks noChangeShapeType="1"/>
          </p:cNvSpPr>
          <p:nvPr/>
        </p:nvSpPr>
        <p:spPr bwMode="auto">
          <a:xfrm flipV="1">
            <a:off x="2107804" y="5256931"/>
            <a:ext cx="4724400" cy="127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9" name="Line 33"/>
          <p:cNvSpPr>
            <a:spLocks noChangeShapeType="1"/>
          </p:cNvSpPr>
          <p:nvPr/>
        </p:nvSpPr>
        <p:spPr bwMode="auto">
          <a:xfrm>
            <a:off x="2487216" y="3456706"/>
            <a:ext cx="0" cy="243840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10" name="Line 34"/>
          <p:cNvSpPr>
            <a:spLocks noChangeShapeType="1"/>
          </p:cNvSpPr>
          <p:nvPr/>
        </p:nvSpPr>
        <p:spPr bwMode="auto">
          <a:xfrm>
            <a:off x="3401616" y="3394794"/>
            <a:ext cx="0" cy="243840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>
            <a:off x="5306616" y="3385269"/>
            <a:ext cx="0" cy="243840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581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671073"/>
              </p:ext>
            </p:extLst>
          </p:nvPr>
        </p:nvGraphicFramePr>
        <p:xfrm>
          <a:off x="467544" y="2276872"/>
          <a:ext cx="2664296" cy="59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774360" imgH="291960" progId="Equation.DSMT4">
                  <p:embed/>
                </p:oleObj>
              </mc:Choice>
              <mc:Fallback>
                <p:oleObj name="Equation" r:id="rId35" imgW="774360" imgH="29196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276872"/>
                        <a:ext cx="2664296" cy="59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95786"/>
              </p:ext>
            </p:extLst>
          </p:nvPr>
        </p:nvGraphicFramePr>
        <p:xfrm>
          <a:off x="2771800" y="1556792"/>
          <a:ext cx="1519015" cy="76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520560" imgH="444240" progId="Equation.DSMT4">
                  <p:embed/>
                </p:oleObj>
              </mc:Choice>
              <mc:Fallback>
                <p:oleObj name="Equation" r:id="rId37" imgW="520560" imgH="44424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556792"/>
                        <a:ext cx="1519015" cy="76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87146"/>
              </p:ext>
            </p:extLst>
          </p:nvPr>
        </p:nvGraphicFramePr>
        <p:xfrm>
          <a:off x="6156176" y="1772816"/>
          <a:ext cx="24304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622080" imgH="203040" progId="Equation.DSMT4">
                  <p:embed/>
                </p:oleObj>
              </mc:Choice>
              <mc:Fallback>
                <p:oleObj name="Equation" r:id="rId39" imgW="622080" imgH="20304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772816"/>
                        <a:ext cx="24304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743423"/>
              </p:ext>
            </p:extLst>
          </p:nvPr>
        </p:nvGraphicFramePr>
        <p:xfrm>
          <a:off x="4211960" y="1700808"/>
          <a:ext cx="11795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342720" imgH="228600" progId="Equation.DSMT4">
                  <p:embed/>
                </p:oleObj>
              </mc:Choice>
              <mc:Fallback>
                <p:oleObj name="Equation" r:id="rId41" imgW="342720" imgH="2286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1700808"/>
                        <a:ext cx="11795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809778"/>
              </p:ext>
            </p:extLst>
          </p:nvPr>
        </p:nvGraphicFramePr>
        <p:xfrm>
          <a:off x="2986732" y="2204864"/>
          <a:ext cx="1584474" cy="77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520560" imgH="431640" progId="Equation.DSMT4">
                  <p:embed/>
                </p:oleObj>
              </mc:Choice>
              <mc:Fallback>
                <p:oleObj name="Equation" r:id="rId43" imgW="520560" imgH="43164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32" y="2204864"/>
                        <a:ext cx="1584474" cy="77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93910"/>
              </p:ext>
            </p:extLst>
          </p:nvPr>
        </p:nvGraphicFramePr>
        <p:xfrm>
          <a:off x="6080323" y="2387798"/>
          <a:ext cx="25241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647640" imgH="203040" progId="Equation.DSMT4">
                  <p:embed/>
                </p:oleObj>
              </mc:Choice>
              <mc:Fallback>
                <p:oleObj name="Equation" r:id="rId45" imgW="647640" imgH="20304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323" y="2387798"/>
                        <a:ext cx="25241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846195"/>
              </p:ext>
            </p:extLst>
          </p:nvPr>
        </p:nvGraphicFramePr>
        <p:xfrm>
          <a:off x="4427984" y="2344936"/>
          <a:ext cx="1270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355320" imgH="241200" progId="Equation.DSMT4">
                  <p:embed/>
                </p:oleObj>
              </mc:Choice>
              <mc:Fallback>
                <p:oleObj name="Equation" r:id="rId47" imgW="355320" imgH="2412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344936"/>
                        <a:ext cx="1270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7119541" y="3456706"/>
            <a:ext cx="0" cy="243840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20" name="Line 44"/>
          <p:cNvSpPr>
            <a:spLocks noChangeShapeType="1"/>
          </p:cNvSpPr>
          <p:nvPr/>
        </p:nvSpPr>
        <p:spPr bwMode="auto">
          <a:xfrm flipV="1">
            <a:off x="2079229" y="6120531"/>
            <a:ext cx="4724400" cy="127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21" name="Text Box 45"/>
          <p:cNvSpPr txBox="1">
            <a:spLocks noChangeArrowheads="1"/>
          </p:cNvSpPr>
          <p:nvPr/>
        </p:nvSpPr>
        <p:spPr bwMode="auto">
          <a:xfrm>
            <a:off x="6832204" y="6068144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/>
              <a:t>1</a:t>
            </a: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524172"/>
              </p:ext>
            </p:extLst>
          </p:nvPr>
        </p:nvGraphicFramePr>
        <p:xfrm>
          <a:off x="2811066" y="1038250"/>
          <a:ext cx="3260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1841400" imgH="495000" progId="Equation.DSMT4">
                  <p:embed/>
                </p:oleObj>
              </mc:Choice>
              <mc:Fallback>
                <p:oleObj name="Equation" r:id="rId49" imgW="18414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066" y="1038250"/>
                        <a:ext cx="32607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40938"/>
              </p:ext>
            </p:extLst>
          </p:nvPr>
        </p:nvGraphicFramePr>
        <p:xfrm>
          <a:off x="6012160" y="1038250"/>
          <a:ext cx="29241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1650960" imgH="495000" progId="Equation.DSMT4">
                  <p:embed/>
                </p:oleObj>
              </mc:Choice>
              <mc:Fallback>
                <p:oleObj name="Equation" r:id="rId51" imgW="16509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038250"/>
                        <a:ext cx="29241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ine 32"/>
          <p:cNvSpPr>
            <a:spLocks noChangeShapeType="1"/>
          </p:cNvSpPr>
          <p:nvPr/>
        </p:nvSpPr>
        <p:spPr bwMode="auto">
          <a:xfrm>
            <a:off x="4620816" y="1628800"/>
            <a:ext cx="1319336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83756"/>
              </p:ext>
            </p:extLst>
          </p:nvPr>
        </p:nvGraphicFramePr>
        <p:xfrm>
          <a:off x="5940152" y="1450206"/>
          <a:ext cx="3444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152280" imgH="152280" progId="Equation.DSMT4">
                  <p:embed/>
                </p:oleObj>
              </mc:Choice>
              <mc:Fallback>
                <p:oleObj name="Equation" r:id="rId53" imgW="1522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450206"/>
                        <a:ext cx="344487" cy="357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5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5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5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5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4" grpId="0"/>
      <p:bldP spid="75806" grpId="0" animBg="1"/>
      <p:bldP spid="75807" grpId="0" animBg="1"/>
      <p:bldP spid="75808" grpId="0" animBg="1"/>
      <p:bldP spid="75809" grpId="0" animBg="1"/>
      <p:bldP spid="75810" grpId="0" animBg="1"/>
      <p:bldP spid="75811" grpId="0" animBg="1"/>
      <p:bldP spid="75819" grpId="0" animBg="1"/>
      <p:bldP spid="75820" grpId="0" animBg="1"/>
      <p:bldP spid="75821" grpId="0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984213"/>
              </p:ext>
            </p:extLst>
          </p:nvPr>
        </p:nvGraphicFramePr>
        <p:xfrm>
          <a:off x="1331441" y="3878312"/>
          <a:ext cx="42449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253800" progId="Equation.DSMT4">
                  <p:embed/>
                </p:oleObj>
              </mc:Choice>
              <mc:Fallback>
                <p:oleObj name="Equation" r:id="rId2" imgW="1777680" imgH="253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441" y="3878312"/>
                        <a:ext cx="42449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621298"/>
              </p:ext>
            </p:extLst>
          </p:nvPr>
        </p:nvGraphicFramePr>
        <p:xfrm>
          <a:off x="5500712" y="3886944"/>
          <a:ext cx="1879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380880" progId="Equation.DSMT4">
                  <p:embed/>
                </p:oleObj>
              </mc:Choice>
              <mc:Fallback>
                <p:oleObj name="Equation" r:id="rId4" imgW="787320" imgH="3808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12" y="3886944"/>
                        <a:ext cx="1879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899592" y="3158232"/>
            <a:ext cx="612068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联合分布函数与联合分布律的关系</a:t>
            </a:r>
            <a:r>
              <a:rPr lang="en-US" altLang="zh-CN" baseline="0" dirty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174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298279"/>
              </p:ext>
            </p:extLst>
          </p:nvPr>
        </p:nvGraphicFramePr>
        <p:xfrm>
          <a:off x="1259632" y="4811241"/>
          <a:ext cx="35194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8960" imgH="291960" progId="Equation.DSMT4">
                  <p:embed/>
                </p:oleObj>
              </mc:Choice>
              <mc:Fallback>
                <p:oleObj name="Equation" r:id="rId6" imgW="1218960" imgH="2919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811241"/>
                        <a:ext cx="35194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608228"/>
              </p:ext>
            </p:extLst>
          </p:nvPr>
        </p:nvGraphicFramePr>
        <p:xfrm>
          <a:off x="1001861" y="5517232"/>
          <a:ext cx="6594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0" imgH="330120" progId="Equation.DSMT4">
                  <p:embed/>
                </p:oleObj>
              </mc:Choice>
              <mc:Fallback>
                <p:oleObj name="Equation" r:id="rId8" imgW="2286000" imgH="3301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861" y="5517232"/>
                        <a:ext cx="65944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373373"/>
              </p:ext>
            </p:extLst>
          </p:nvPr>
        </p:nvGraphicFramePr>
        <p:xfrm>
          <a:off x="4768106" y="4941168"/>
          <a:ext cx="31162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253800" progId="Equation.DSMT4">
                  <p:embed/>
                </p:oleObj>
              </mc:Choice>
              <mc:Fallback>
                <p:oleObj name="Equation" r:id="rId10" imgW="1079280" imgH="253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106" y="4941168"/>
                        <a:ext cx="311626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94130"/>
              </p:ext>
            </p:extLst>
          </p:nvPr>
        </p:nvGraphicFramePr>
        <p:xfrm>
          <a:off x="971600" y="1268760"/>
          <a:ext cx="345281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02960" imgH="444240" progId="Equation.DSMT4">
                  <p:embed/>
                </p:oleObj>
              </mc:Choice>
              <mc:Fallback>
                <p:oleObj name="Equation" r:id="rId12" imgW="1002960" imgH="44424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268760"/>
                        <a:ext cx="345281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84594"/>
              </p:ext>
            </p:extLst>
          </p:nvPr>
        </p:nvGraphicFramePr>
        <p:xfrm>
          <a:off x="4339555" y="1331739"/>
          <a:ext cx="27527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99920" imgH="431640" progId="Equation.DSMT4">
                  <p:embed/>
                </p:oleObj>
              </mc:Choice>
              <mc:Fallback>
                <p:oleObj name="Equation" r:id="rId14" imgW="799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555" y="1331739"/>
                        <a:ext cx="275272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788512"/>
              </p:ext>
            </p:extLst>
          </p:nvPr>
        </p:nvGraphicFramePr>
        <p:xfrm>
          <a:off x="876771" y="2072258"/>
          <a:ext cx="63595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86000" imgH="444240" progId="Equation.DSMT4">
                  <p:embed/>
                </p:oleObj>
              </mc:Choice>
              <mc:Fallback>
                <p:oleObj name="Equation" r:id="rId16" imgW="2286000" imgH="4442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771" y="2072258"/>
                        <a:ext cx="6359525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971601" y="774459"/>
            <a:ext cx="1296144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小结</a:t>
            </a:r>
            <a:r>
              <a:rPr lang="en-US" altLang="zh-CN" baseline="0" dirty="0">
                <a:solidFill>
                  <a:srgbClr val="000000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2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9" name="Object 6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89277"/>
              </p:ext>
            </p:extLst>
          </p:nvPr>
        </p:nvGraphicFramePr>
        <p:xfrm>
          <a:off x="1619672" y="5260677"/>
          <a:ext cx="893762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1960" imgH="419040" progId="Equation.DSMT4">
                  <p:embed/>
                </p:oleObj>
              </mc:Choice>
              <mc:Fallback>
                <p:oleObj name="Equation" r:id="rId2" imgW="2919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260677"/>
                        <a:ext cx="893762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Text Box 4"/>
          <p:cNvSpPr txBox="1">
            <a:spLocks noChangeArrowheads="1"/>
          </p:cNvSpPr>
          <p:nvPr/>
        </p:nvSpPr>
        <p:spPr bwMode="auto">
          <a:xfrm>
            <a:off x="318070" y="764704"/>
            <a:ext cx="8934450" cy="144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000000"/>
                </a:solidFill>
              </a:rPr>
              <a:t>例3.1.1</a:t>
            </a:r>
            <a:r>
              <a:rPr lang="en-US" altLang="zh-CN" sz="4000" b="1" dirty="0">
                <a:solidFill>
                  <a:srgbClr val="000000"/>
                </a:solidFill>
              </a:rPr>
              <a:t>: </a:t>
            </a:r>
            <a:r>
              <a:rPr lang="zh-CN" altLang="en-US" sz="4000" b="1" dirty="0">
                <a:solidFill>
                  <a:srgbClr val="000000"/>
                </a:solidFill>
              </a:rPr>
              <a:t>在1,2,3,4 中随机取出一个数 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</a:rPr>
              <a:t>,</a:t>
            </a:r>
            <a:r>
              <a:rPr lang="zh-CN" altLang="en-US" sz="4000" b="1" dirty="0">
                <a:solidFill>
                  <a:srgbClr val="000000"/>
                </a:solidFill>
              </a:rPr>
              <a:t>再随机地从1~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zh-CN" altLang="en-US" sz="4000" b="1" dirty="0">
                <a:solidFill>
                  <a:srgbClr val="000000"/>
                </a:solidFill>
              </a:rPr>
              <a:t>               中取 一数</a:t>
            </a:r>
            <a:r>
              <a:rPr lang="en-US" altLang="zh-CN" sz="4000" b="1" i="1" dirty="0">
                <a:solidFill>
                  <a:srgbClr val="000000"/>
                </a:solidFill>
              </a:rPr>
              <a:t>Y </a:t>
            </a:r>
            <a:r>
              <a:rPr lang="en-US" altLang="zh-CN" sz="4000" b="1" dirty="0">
                <a:solidFill>
                  <a:srgbClr val="000000"/>
                </a:solidFill>
              </a:rPr>
              <a:t>, </a:t>
            </a:r>
            <a:r>
              <a:rPr lang="zh-CN" altLang="en-US" sz="4000" b="1" dirty="0">
                <a:solidFill>
                  <a:srgbClr val="000000"/>
                </a:solidFill>
              </a:rPr>
              <a:t>求</a:t>
            </a:r>
            <a:r>
              <a:rPr lang="en-US" altLang="zh-CN" sz="4000" b="1" dirty="0">
                <a:solidFill>
                  <a:srgbClr val="000000"/>
                </a:solidFill>
              </a:rPr>
              <a:t>: 1</a:t>
            </a:r>
            <a:r>
              <a:rPr lang="en-US" altLang="zh-CN" sz="4000" dirty="0">
                <a:solidFill>
                  <a:srgbClr val="000000"/>
                </a:solidFill>
              </a:rPr>
              <a:t>)</a:t>
            </a:r>
            <a:r>
              <a:rPr lang="zh-CN" altLang="en-US" sz="4000" b="1" dirty="0">
                <a:solidFill>
                  <a:srgbClr val="000000"/>
                </a:solidFill>
              </a:rPr>
              <a:t>( 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</a:rPr>
              <a:t> , </a:t>
            </a:r>
            <a:r>
              <a:rPr lang="en-US" altLang="zh-CN" sz="4000" b="1" i="1" dirty="0">
                <a:solidFill>
                  <a:srgbClr val="000000"/>
                </a:solidFill>
              </a:rPr>
              <a:t>Y</a:t>
            </a:r>
            <a:r>
              <a:rPr lang="en-US" altLang="zh-CN" sz="4000" b="1" dirty="0">
                <a:solidFill>
                  <a:srgbClr val="000000"/>
                </a:solidFill>
              </a:rPr>
              <a:t> )</a:t>
            </a:r>
            <a:r>
              <a:rPr lang="zh-CN" altLang="en-US" sz="4000" b="1" dirty="0">
                <a:solidFill>
                  <a:srgbClr val="000000"/>
                </a:solidFill>
              </a:rPr>
              <a:t>的联合分布律</a:t>
            </a:r>
            <a:r>
              <a:rPr lang="en-US" altLang="zh-CN" sz="40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en-US" altLang="zh-CN" sz="4000" b="1" baseline="0" dirty="0">
                <a:solidFill>
                  <a:srgbClr val="000000"/>
                </a:solidFill>
              </a:rPr>
              <a:t>          </a:t>
            </a:r>
            <a:r>
              <a:rPr lang="en-US" altLang="zh-CN" sz="4000" dirty="0">
                <a:solidFill>
                  <a:srgbClr val="000000"/>
                </a:solidFill>
              </a:rPr>
              <a:t>2)</a:t>
            </a:r>
            <a:r>
              <a:rPr lang="zh-CN" altLang="en-US" sz="4000" baseline="0" dirty="0">
                <a:solidFill>
                  <a:srgbClr val="000000"/>
                </a:solidFill>
              </a:rPr>
              <a:t> </a:t>
            </a:r>
            <a:r>
              <a:rPr lang="en-US" altLang="zh-CN" sz="4000" i="1" dirty="0">
                <a:solidFill>
                  <a:srgbClr val="000000"/>
                </a:solidFill>
              </a:rPr>
              <a:t>Y</a:t>
            </a:r>
            <a:r>
              <a:rPr lang="en-US" altLang="zh-CN" sz="4000" dirty="0">
                <a:solidFill>
                  <a:srgbClr val="000000"/>
                </a:solidFill>
              </a:rPr>
              <a:t> </a:t>
            </a:r>
            <a:r>
              <a:rPr lang="zh-CN" altLang="en-US" sz="4000" dirty="0">
                <a:solidFill>
                  <a:srgbClr val="000000"/>
                </a:solidFill>
              </a:rPr>
              <a:t>的边缘分布律</a:t>
            </a:r>
            <a:r>
              <a:rPr lang="en-US" altLang="zh-CN" sz="4000" dirty="0">
                <a:solidFill>
                  <a:srgbClr val="000000"/>
                </a:solidFill>
              </a:rPr>
              <a:t>.</a:t>
            </a:r>
            <a:endParaRPr lang="en-US" altLang="zh-CN" sz="4000" b="1" dirty="0">
              <a:solidFill>
                <a:srgbClr val="00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851470" y="2103512"/>
            <a:ext cx="1401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</a:rPr>
              <a:t>解：</a:t>
            </a:r>
          </a:p>
        </p:txBody>
      </p:sp>
      <p:grpSp>
        <p:nvGrpSpPr>
          <p:cNvPr id="2" name="Group 682"/>
          <p:cNvGrpSpPr>
            <a:grpSpLocks/>
          </p:cNvGrpSpPr>
          <p:nvPr/>
        </p:nvGrpSpPr>
        <p:grpSpPr bwMode="auto">
          <a:xfrm>
            <a:off x="3567683" y="2579960"/>
            <a:ext cx="3633787" cy="571500"/>
            <a:chOff x="2147" y="1344"/>
            <a:chExt cx="2289" cy="360"/>
          </a:xfrm>
        </p:grpSpPr>
        <p:sp>
          <p:nvSpPr>
            <p:cNvPr id="1070" name="Rectangle 163"/>
            <p:cNvSpPr>
              <a:spLocks noChangeArrowheads="1"/>
            </p:cNvSpPr>
            <p:nvPr/>
          </p:nvSpPr>
          <p:spPr bwMode="auto">
            <a:xfrm>
              <a:off x="3864" y="134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4000" b="1"/>
                <a:t>4</a:t>
              </a:r>
            </a:p>
          </p:txBody>
        </p:sp>
        <p:sp>
          <p:nvSpPr>
            <p:cNvPr id="1071" name="Rectangle 162"/>
            <p:cNvSpPr>
              <a:spLocks noChangeArrowheads="1"/>
            </p:cNvSpPr>
            <p:nvPr/>
          </p:nvSpPr>
          <p:spPr bwMode="auto">
            <a:xfrm>
              <a:off x="3291" y="1344"/>
              <a:ext cx="57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4000" b="1"/>
                <a:t>3</a:t>
              </a:r>
            </a:p>
          </p:txBody>
        </p:sp>
        <p:sp>
          <p:nvSpPr>
            <p:cNvPr id="1072" name="Rectangle 161"/>
            <p:cNvSpPr>
              <a:spLocks noChangeArrowheads="1"/>
            </p:cNvSpPr>
            <p:nvPr/>
          </p:nvSpPr>
          <p:spPr bwMode="auto">
            <a:xfrm>
              <a:off x="2719" y="134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4000" b="1"/>
                <a:t>2</a:t>
              </a:r>
            </a:p>
          </p:txBody>
        </p:sp>
        <p:sp>
          <p:nvSpPr>
            <p:cNvPr id="1073" name="Rectangle 160"/>
            <p:cNvSpPr>
              <a:spLocks noChangeArrowheads="1"/>
            </p:cNvSpPr>
            <p:nvPr/>
          </p:nvSpPr>
          <p:spPr bwMode="auto">
            <a:xfrm>
              <a:off x="2147" y="134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4000" b="1"/>
                <a:t>1</a:t>
              </a:r>
            </a:p>
          </p:txBody>
        </p:sp>
        <p:sp>
          <p:nvSpPr>
            <p:cNvPr id="1074" name="Line 179"/>
            <p:cNvSpPr>
              <a:spLocks noChangeShapeType="1"/>
            </p:cNvSpPr>
            <p:nvPr/>
          </p:nvSpPr>
          <p:spPr bwMode="auto">
            <a:xfrm>
              <a:off x="4436" y="1344"/>
              <a:ext cx="0" cy="36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75" name="Line 217"/>
            <p:cNvSpPr>
              <a:spLocks noChangeShapeType="1"/>
            </p:cNvSpPr>
            <p:nvPr/>
          </p:nvSpPr>
          <p:spPr bwMode="auto">
            <a:xfrm>
              <a:off x="2147" y="134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76" name="Line 218"/>
            <p:cNvSpPr>
              <a:spLocks noChangeShapeType="1"/>
            </p:cNvSpPr>
            <p:nvPr/>
          </p:nvSpPr>
          <p:spPr bwMode="auto">
            <a:xfrm>
              <a:off x="2719" y="134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77" name="Line 219"/>
            <p:cNvSpPr>
              <a:spLocks noChangeShapeType="1"/>
            </p:cNvSpPr>
            <p:nvPr/>
          </p:nvSpPr>
          <p:spPr bwMode="auto">
            <a:xfrm>
              <a:off x="3291" y="1344"/>
              <a:ext cx="57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78" name="Line 220"/>
            <p:cNvSpPr>
              <a:spLocks noChangeShapeType="1"/>
            </p:cNvSpPr>
            <p:nvPr/>
          </p:nvSpPr>
          <p:spPr bwMode="auto">
            <a:xfrm>
              <a:off x="3864" y="134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</p:grpSp>
      <p:grpSp>
        <p:nvGrpSpPr>
          <p:cNvPr id="3" name="Group 684"/>
          <p:cNvGrpSpPr>
            <a:grpSpLocks/>
          </p:cNvGrpSpPr>
          <p:nvPr/>
        </p:nvGrpSpPr>
        <p:grpSpPr bwMode="auto">
          <a:xfrm>
            <a:off x="1699195" y="2579962"/>
            <a:ext cx="5451475" cy="1285876"/>
            <a:chOff x="1002" y="1344"/>
            <a:chExt cx="3434" cy="810"/>
          </a:xfrm>
        </p:grpSpPr>
        <p:sp>
          <p:nvSpPr>
            <p:cNvPr id="1057" name="Rectangle 165"/>
            <p:cNvSpPr>
              <a:spLocks noChangeArrowheads="1"/>
            </p:cNvSpPr>
            <p:nvPr/>
          </p:nvSpPr>
          <p:spPr bwMode="auto">
            <a:xfrm>
              <a:off x="1575" y="170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58" name="Rectangle 164"/>
            <p:cNvSpPr>
              <a:spLocks noChangeArrowheads="1"/>
            </p:cNvSpPr>
            <p:nvPr/>
          </p:nvSpPr>
          <p:spPr bwMode="auto">
            <a:xfrm>
              <a:off x="1002" y="1704"/>
              <a:ext cx="57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59" name="Rectangle 159"/>
            <p:cNvSpPr>
              <a:spLocks noChangeArrowheads="1"/>
            </p:cNvSpPr>
            <p:nvPr/>
          </p:nvSpPr>
          <p:spPr bwMode="auto">
            <a:xfrm>
              <a:off x="1575" y="134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 sz="4000" b="1" i="1"/>
                <a:t>X</a:t>
              </a:r>
              <a:endParaRPr lang="zh-CN" altLang="en-US" sz="4000" b="1" i="1"/>
            </a:p>
          </p:txBody>
        </p:sp>
        <p:sp>
          <p:nvSpPr>
            <p:cNvPr id="1060" name="Rectangle 158"/>
            <p:cNvSpPr>
              <a:spLocks noChangeArrowheads="1"/>
            </p:cNvSpPr>
            <p:nvPr/>
          </p:nvSpPr>
          <p:spPr bwMode="auto">
            <a:xfrm>
              <a:off x="1002" y="1344"/>
              <a:ext cx="57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 sz="4000" b="1" i="1"/>
                <a:t>   </a:t>
              </a:r>
              <a:endParaRPr lang="zh-CN" altLang="en-US" sz="4000"/>
            </a:p>
          </p:txBody>
        </p:sp>
        <p:sp>
          <p:nvSpPr>
            <p:cNvPr id="1061" name="Line 170"/>
            <p:cNvSpPr>
              <a:spLocks noChangeShapeType="1"/>
            </p:cNvSpPr>
            <p:nvPr/>
          </p:nvSpPr>
          <p:spPr bwMode="auto">
            <a:xfrm>
              <a:off x="1002" y="1344"/>
              <a:ext cx="57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2" name="Line 171"/>
            <p:cNvSpPr>
              <a:spLocks noChangeShapeType="1"/>
            </p:cNvSpPr>
            <p:nvPr/>
          </p:nvSpPr>
          <p:spPr bwMode="auto">
            <a:xfrm>
              <a:off x="1002" y="1704"/>
              <a:ext cx="34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3" name="Line 172"/>
            <p:cNvSpPr>
              <a:spLocks noChangeShapeType="1"/>
            </p:cNvSpPr>
            <p:nvPr/>
          </p:nvSpPr>
          <p:spPr bwMode="auto">
            <a:xfrm>
              <a:off x="1002" y="2064"/>
              <a:ext cx="57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4" name="Line 173"/>
            <p:cNvSpPr>
              <a:spLocks noChangeShapeType="1"/>
            </p:cNvSpPr>
            <p:nvPr/>
          </p:nvSpPr>
          <p:spPr bwMode="auto">
            <a:xfrm>
              <a:off x="1002" y="1344"/>
              <a:ext cx="0" cy="36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5" name="Line 175"/>
            <p:cNvSpPr>
              <a:spLocks noChangeShapeType="1"/>
            </p:cNvSpPr>
            <p:nvPr/>
          </p:nvSpPr>
          <p:spPr bwMode="auto">
            <a:xfrm>
              <a:off x="2147" y="1344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6" name="Line 215"/>
            <p:cNvSpPr>
              <a:spLocks noChangeShapeType="1"/>
            </p:cNvSpPr>
            <p:nvPr/>
          </p:nvSpPr>
          <p:spPr bwMode="auto">
            <a:xfrm>
              <a:off x="1575" y="134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7" name="Line 216"/>
            <p:cNvSpPr>
              <a:spLocks noChangeShapeType="1"/>
            </p:cNvSpPr>
            <p:nvPr/>
          </p:nvSpPr>
          <p:spPr bwMode="auto">
            <a:xfrm>
              <a:off x="1002" y="1704"/>
              <a:ext cx="0" cy="36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8" name="Line 223"/>
            <p:cNvSpPr>
              <a:spLocks noChangeShapeType="1"/>
            </p:cNvSpPr>
            <p:nvPr/>
          </p:nvSpPr>
          <p:spPr bwMode="auto">
            <a:xfrm>
              <a:off x="1575" y="206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69" name="Text Box 251"/>
            <p:cNvSpPr txBox="1">
              <a:spLocks noChangeArrowheads="1"/>
            </p:cNvSpPr>
            <p:nvPr/>
          </p:nvSpPr>
          <p:spPr bwMode="auto">
            <a:xfrm>
              <a:off x="1137" y="1827"/>
              <a:ext cx="15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/>
                <a:t>P{ </a:t>
              </a:r>
              <a:r>
                <a:rPr lang="en-US" altLang="zh-CN" sz="4000" b="1" i="1" dirty="0"/>
                <a:t>X </a:t>
              </a:r>
              <a:r>
                <a:rPr lang="en-US" altLang="zh-CN" sz="4000" b="1" dirty="0">
                  <a:sym typeface="Symbol" pitchFamily="18" charset="2"/>
                </a:rPr>
                <a:t>= </a:t>
              </a:r>
              <a:r>
                <a:rPr lang="en-US" altLang="zh-CN" sz="4000" b="1" i="1" dirty="0">
                  <a:sym typeface="Symbol" pitchFamily="18" charset="2"/>
                </a:rPr>
                <a:t>x </a:t>
              </a:r>
              <a:r>
                <a:rPr lang="en-US" altLang="zh-CN" sz="4000" b="1" dirty="0">
                  <a:sym typeface="Symbol" pitchFamily="18" charset="2"/>
                </a:rPr>
                <a:t>}</a:t>
              </a:r>
            </a:p>
          </p:txBody>
        </p:sp>
      </p:grpSp>
      <p:grpSp>
        <p:nvGrpSpPr>
          <p:cNvPr id="4" name="Group 683"/>
          <p:cNvGrpSpPr>
            <a:grpSpLocks/>
          </p:cNvGrpSpPr>
          <p:nvPr/>
        </p:nvGrpSpPr>
        <p:grpSpPr bwMode="auto">
          <a:xfrm>
            <a:off x="3456558" y="3083198"/>
            <a:ext cx="3665537" cy="762000"/>
            <a:chOff x="2127" y="1680"/>
            <a:chExt cx="2309" cy="480"/>
          </a:xfrm>
        </p:grpSpPr>
        <p:sp>
          <p:nvSpPr>
            <p:cNvPr id="1048" name="Rectangle 169"/>
            <p:cNvSpPr>
              <a:spLocks noChangeArrowheads="1"/>
            </p:cNvSpPr>
            <p:nvPr/>
          </p:nvSpPr>
          <p:spPr bwMode="auto">
            <a:xfrm>
              <a:off x="3864" y="170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49" name="Rectangle 168"/>
            <p:cNvSpPr>
              <a:spLocks noChangeArrowheads="1"/>
            </p:cNvSpPr>
            <p:nvPr/>
          </p:nvSpPr>
          <p:spPr bwMode="auto">
            <a:xfrm>
              <a:off x="3291" y="1704"/>
              <a:ext cx="57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50" name="Rectangle 167"/>
            <p:cNvSpPr>
              <a:spLocks noChangeArrowheads="1"/>
            </p:cNvSpPr>
            <p:nvPr/>
          </p:nvSpPr>
          <p:spPr bwMode="auto">
            <a:xfrm>
              <a:off x="2719" y="170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51" name="Rectangle 166"/>
            <p:cNvSpPr>
              <a:spLocks noChangeArrowheads="1"/>
            </p:cNvSpPr>
            <p:nvPr/>
          </p:nvSpPr>
          <p:spPr bwMode="auto">
            <a:xfrm>
              <a:off x="2147" y="1704"/>
              <a:ext cx="57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1052" name="Line 221"/>
            <p:cNvSpPr>
              <a:spLocks noChangeShapeType="1"/>
            </p:cNvSpPr>
            <p:nvPr/>
          </p:nvSpPr>
          <p:spPr bwMode="auto">
            <a:xfrm>
              <a:off x="4436" y="1704"/>
              <a:ext cx="0" cy="36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53" name="Line 226"/>
            <p:cNvSpPr>
              <a:spLocks noChangeShapeType="1"/>
            </p:cNvSpPr>
            <p:nvPr/>
          </p:nvSpPr>
          <p:spPr bwMode="auto">
            <a:xfrm>
              <a:off x="2147" y="206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54" name="Line 229"/>
            <p:cNvSpPr>
              <a:spLocks noChangeShapeType="1"/>
            </p:cNvSpPr>
            <p:nvPr/>
          </p:nvSpPr>
          <p:spPr bwMode="auto">
            <a:xfrm>
              <a:off x="2719" y="206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55" name="Line 232"/>
            <p:cNvSpPr>
              <a:spLocks noChangeShapeType="1"/>
            </p:cNvSpPr>
            <p:nvPr/>
          </p:nvSpPr>
          <p:spPr bwMode="auto">
            <a:xfrm>
              <a:off x="3291" y="2064"/>
              <a:ext cx="57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056" name="Line 235"/>
            <p:cNvSpPr>
              <a:spLocks noChangeShapeType="1"/>
            </p:cNvSpPr>
            <p:nvPr/>
          </p:nvSpPr>
          <p:spPr bwMode="auto">
            <a:xfrm>
              <a:off x="3864" y="2064"/>
              <a:ext cx="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graphicFrame>
          <p:nvGraphicFramePr>
            <p:cNvPr id="1034" name="Object 254"/>
            <p:cNvGraphicFramePr>
              <a:graphicFrameLocks noChangeAspect="1"/>
            </p:cNvGraphicFramePr>
            <p:nvPr/>
          </p:nvGraphicFramePr>
          <p:xfrm>
            <a:off x="2127" y="1680"/>
            <a:ext cx="42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4120" imgH="228600" progId="Equation.3">
                    <p:embed/>
                  </p:oleObj>
                </mc:Choice>
                <mc:Fallback>
                  <p:oleObj name="Equation" r:id="rId4" imgW="1141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7" y="1680"/>
                          <a:ext cx="420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5" name="Object 255"/>
            <p:cNvGraphicFramePr>
              <a:graphicFrameLocks noChangeAspect="1"/>
            </p:cNvGraphicFramePr>
            <p:nvPr/>
          </p:nvGraphicFramePr>
          <p:xfrm>
            <a:off x="2660" y="1680"/>
            <a:ext cx="41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20" imgH="228600" progId="Equation.3">
                    <p:embed/>
                  </p:oleObj>
                </mc:Choice>
                <mc:Fallback>
                  <p:oleObj name="Equation" r:id="rId6" imgW="1141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0" y="1680"/>
                          <a:ext cx="419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6" name="Object 256"/>
            <p:cNvGraphicFramePr>
              <a:graphicFrameLocks noChangeAspect="1"/>
            </p:cNvGraphicFramePr>
            <p:nvPr/>
          </p:nvGraphicFramePr>
          <p:xfrm>
            <a:off x="3252" y="1680"/>
            <a:ext cx="41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4120" imgH="228600" progId="Equation.3">
                    <p:embed/>
                  </p:oleObj>
                </mc:Choice>
                <mc:Fallback>
                  <p:oleObj name="Equation" r:id="rId8" imgW="1141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" y="1680"/>
                          <a:ext cx="419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7" name="Object 257"/>
            <p:cNvGraphicFramePr>
              <a:graphicFrameLocks noChangeAspect="1"/>
            </p:cNvGraphicFramePr>
            <p:nvPr/>
          </p:nvGraphicFramePr>
          <p:xfrm>
            <a:off x="3903" y="1680"/>
            <a:ext cx="42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120" imgH="228600" progId="Equation.3">
                    <p:embed/>
                  </p:oleObj>
                </mc:Choice>
                <mc:Fallback>
                  <p:oleObj name="Equation" r:id="rId9" imgW="1141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1680"/>
                          <a:ext cx="420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569" name="Object 4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396870"/>
              </p:ext>
            </p:extLst>
          </p:nvPr>
        </p:nvGraphicFramePr>
        <p:xfrm>
          <a:off x="1224533" y="3875360"/>
          <a:ext cx="29178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71600" imgH="253800" progId="Equation.DSMT4">
                  <p:embed/>
                </p:oleObj>
              </mc:Choice>
              <mc:Fallback>
                <p:oleObj name="Equation" r:id="rId10" imgW="1371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533" y="3875360"/>
                        <a:ext cx="29178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0" name="Object 4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646551"/>
              </p:ext>
            </p:extLst>
          </p:nvPr>
        </p:nvGraphicFramePr>
        <p:xfrm>
          <a:off x="1656333" y="4565923"/>
          <a:ext cx="3886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76160" imgH="241200" progId="Equation.3">
                  <p:embed/>
                </p:oleObj>
              </mc:Choice>
              <mc:Fallback>
                <p:oleObj name="Equation" r:id="rId12" imgW="1676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333" y="4565923"/>
                        <a:ext cx="3886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1" name="Object 4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471393"/>
              </p:ext>
            </p:extLst>
          </p:nvPr>
        </p:nvGraphicFramePr>
        <p:xfrm>
          <a:off x="2267372" y="5820171"/>
          <a:ext cx="758825" cy="854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9360" imgH="355320" progId="Equation.DSMT4">
                  <p:embed/>
                </p:oleObj>
              </mc:Choice>
              <mc:Fallback>
                <p:oleObj name="Equation" r:id="rId14" imgW="279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372" y="5820171"/>
                        <a:ext cx="758825" cy="854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27" name="Text Box 459"/>
          <p:cNvSpPr txBox="1">
            <a:spLocks noChangeArrowheads="1"/>
          </p:cNvSpPr>
          <p:nvPr/>
        </p:nvSpPr>
        <p:spPr bwMode="auto">
          <a:xfrm>
            <a:off x="5380608" y="6020073"/>
            <a:ext cx="2324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 i</a:t>
            </a:r>
            <a:r>
              <a:rPr lang="en-US" altLang="zh-CN" sz="4000" b="1"/>
              <a:t>,  </a:t>
            </a:r>
            <a:r>
              <a:rPr lang="en-US" altLang="zh-CN" sz="4000" b="1" i="1"/>
              <a:t>j </a:t>
            </a:r>
            <a:r>
              <a:rPr lang="en-US" altLang="zh-CN" sz="4000" b="1"/>
              <a:t>=1,2,3,4 </a:t>
            </a:r>
            <a:endParaRPr lang="en-US" altLang="zh-CN" sz="4000" b="1" i="1"/>
          </a:p>
        </p:txBody>
      </p:sp>
      <p:graphicFrame>
        <p:nvGraphicFramePr>
          <p:cNvPr id="7853" name="Object 6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701953"/>
              </p:ext>
            </p:extLst>
          </p:nvPr>
        </p:nvGraphicFramePr>
        <p:xfrm>
          <a:off x="4175695" y="3875360"/>
          <a:ext cx="37576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65080" imgH="279360" progId="Equation.DSMT4">
                  <p:embed/>
                </p:oleObj>
              </mc:Choice>
              <mc:Fallback>
                <p:oleObj name="Equation" r:id="rId16" imgW="1765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695" y="3875360"/>
                        <a:ext cx="3757613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4" name="Object 6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11625"/>
              </p:ext>
            </p:extLst>
          </p:nvPr>
        </p:nvGraphicFramePr>
        <p:xfrm>
          <a:off x="2288009" y="5027315"/>
          <a:ext cx="7096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79360" imgH="355320" progId="Equation.DSMT4">
                  <p:embed/>
                </p:oleObj>
              </mc:Choice>
              <mc:Fallback>
                <p:oleObj name="Equation" r:id="rId18" imgW="279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009" y="5027315"/>
                        <a:ext cx="7096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5" name="Object 6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271554"/>
              </p:ext>
            </p:extLst>
          </p:nvPr>
        </p:nvGraphicFramePr>
        <p:xfrm>
          <a:off x="3743895" y="6094685"/>
          <a:ext cx="8683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91960" imgH="190440" progId="Equation.DSMT4">
                  <p:embed/>
                </p:oleObj>
              </mc:Choice>
              <mc:Fallback>
                <p:oleObj name="Equation" r:id="rId20" imgW="2919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895" y="6094685"/>
                        <a:ext cx="8683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6" name="Object 6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535048"/>
              </p:ext>
            </p:extLst>
          </p:nvPr>
        </p:nvGraphicFramePr>
        <p:xfrm>
          <a:off x="3812158" y="5315223"/>
          <a:ext cx="86836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1960" imgH="190440" progId="Equation.DSMT4">
                  <p:embed/>
                </p:oleObj>
              </mc:Choice>
              <mc:Fallback>
                <p:oleObj name="Equation" r:id="rId22" imgW="2919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158" y="5315223"/>
                        <a:ext cx="868362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57" name="Text Box 689"/>
          <p:cNvSpPr txBox="1">
            <a:spLocks noChangeArrowheads="1"/>
          </p:cNvSpPr>
          <p:nvPr/>
        </p:nvSpPr>
        <p:spPr bwMode="auto">
          <a:xfrm>
            <a:off x="1602358" y="2117799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solidFill>
                  <a:srgbClr val="000000"/>
                </a:solidFill>
              </a:rPr>
              <a:t>X</a:t>
            </a:r>
            <a:r>
              <a:rPr lang="en-US" altLang="zh-CN" sz="4000" b="1">
                <a:solidFill>
                  <a:srgbClr val="000000"/>
                </a:solidFill>
              </a:rPr>
              <a:t> </a:t>
            </a:r>
            <a:r>
              <a:rPr lang="zh-CN" altLang="en-US" sz="4000" b="1">
                <a:solidFill>
                  <a:srgbClr val="000000"/>
                </a:solidFill>
              </a:rPr>
              <a:t>的分布律为:</a:t>
            </a:r>
          </a:p>
        </p:txBody>
      </p:sp>
      <p:sp>
        <p:nvSpPr>
          <p:cNvPr id="7858" name="Text Box 690"/>
          <p:cNvSpPr txBox="1">
            <a:spLocks noChangeArrowheads="1"/>
          </p:cNvSpPr>
          <p:nvPr/>
        </p:nvSpPr>
        <p:spPr bwMode="auto">
          <a:xfrm>
            <a:off x="5580112" y="4715484"/>
            <a:ext cx="1928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000000"/>
                </a:solidFill>
              </a:rPr>
              <a:t>(</a:t>
            </a:r>
            <a:r>
              <a:rPr lang="zh-CN" altLang="en-US" sz="4000" b="1" dirty="0">
                <a:solidFill>
                  <a:srgbClr val="000000"/>
                </a:solidFill>
              </a:rPr>
              <a:t>乘法公式</a:t>
            </a:r>
            <a:r>
              <a:rPr lang="en-US" altLang="zh-CN" sz="40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859" name="Text Box 691"/>
          <p:cNvSpPr txBox="1">
            <a:spLocks noChangeArrowheads="1"/>
          </p:cNvSpPr>
          <p:nvPr/>
        </p:nvSpPr>
        <p:spPr bwMode="auto">
          <a:xfrm>
            <a:off x="4148708" y="2103512"/>
            <a:ext cx="2619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000000"/>
                </a:solidFill>
              </a:rPr>
              <a:t>(</a:t>
            </a:r>
            <a:r>
              <a:rPr lang="en-US" altLang="zh-CN" sz="4000" b="1" i="1" dirty="0">
                <a:solidFill>
                  <a:srgbClr val="000000"/>
                </a:solidFill>
              </a:rPr>
              <a:t>n</a:t>
            </a:r>
            <a:r>
              <a:rPr lang="zh-CN" altLang="en-US" sz="4000" b="1" i="1" dirty="0">
                <a:solidFill>
                  <a:srgbClr val="000000"/>
                </a:solidFill>
              </a:rPr>
              <a:t>点</a:t>
            </a:r>
            <a:r>
              <a:rPr lang="zh-CN" altLang="en-US" sz="4000" b="1" dirty="0">
                <a:solidFill>
                  <a:srgbClr val="000000"/>
                </a:solidFill>
              </a:rPr>
              <a:t>均匀分布</a:t>
            </a:r>
            <a:r>
              <a:rPr lang="en-US" altLang="zh-CN" sz="4000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16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7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utoUpdateAnimBg="0"/>
      <p:bldP spid="7627" grpId="0" autoUpdateAnimBg="0"/>
      <p:bldP spid="7857" grpId="0" autoUpdateAnimBg="0"/>
      <p:bldP spid="7858" grpId="0" autoUpdateAnimBg="0"/>
      <p:bldP spid="785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7"/>
          <p:cNvGrpSpPr>
            <a:grpSpLocks/>
          </p:cNvGrpSpPr>
          <p:nvPr/>
        </p:nvGrpSpPr>
        <p:grpSpPr bwMode="auto">
          <a:xfrm>
            <a:off x="2290340" y="3056532"/>
            <a:ext cx="4064000" cy="635000"/>
            <a:chOff x="1352" y="1929"/>
            <a:chExt cx="2560" cy="400"/>
          </a:xfrm>
        </p:grpSpPr>
        <p:sp>
          <p:nvSpPr>
            <p:cNvPr id="2129" name="Rectangle 102"/>
            <p:cNvSpPr>
              <a:spLocks noChangeArrowheads="1"/>
            </p:cNvSpPr>
            <p:nvPr/>
          </p:nvSpPr>
          <p:spPr bwMode="auto">
            <a:xfrm>
              <a:off x="327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30" name="Rectangle 103"/>
            <p:cNvSpPr>
              <a:spLocks noChangeArrowheads="1"/>
            </p:cNvSpPr>
            <p:nvPr/>
          </p:nvSpPr>
          <p:spPr bwMode="auto">
            <a:xfrm>
              <a:off x="263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31" name="Rectangle 104"/>
            <p:cNvSpPr>
              <a:spLocks noChangeArrowheads="1"/>
            </p:cNvSpPr>
            <p:nvPr/>
          </p:nvSpPr>
          <p:spPr bwMode="auto">
            <a:xfrm>
              <a:off x="199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32" name="Rectangle 105"/>
            <p:cNvSpPr>
              <a:spLocks noChangeArrowheads="1"/>
            </p:cNvSpPr>
            <p:nvPr/>
          </p:nvSpPr>
          <p:spPr bwMode="auto">
            <a:xfrm>
              <a:off x="135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1/4</a:t>
              </a:r>
            </a:p>
          </p:txBody>
        </p:sp>
        <p:sp>
          <p:nvSpPr>
            <p:cNvPr id="2133" name="Line 123"/>
            <p:cNvSpPr>
              <a:spLocks noChangeShapeType="1"/>
            </p:cNvSpPr>
            <p:nvPr/>
          </p:nvSpPr>
          <p:spPr bwMode="auto">
            <a:xfrm>
              <a:off x="1352" y="1929"/>
              <a:ext cx="25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1337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571650"/>
              </p:ext>
            </p:extLst>
          </p:nvPr>
        </p:nvGraphicFramePr>
        <p:xfrm>
          <a:off x="468313" y="835744"/>
          <a:ext cx="58912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34880" imgH="596880" progId="Equation.3">
                  <p:embed/>
                </p:oleObj>
              </mc:Choice>
              <mc:Fallback>
                <p:oleObj name="公式" r:id="rId2" imgW="223488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835744"/>
                        <a:ext cx="5891212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38" name="Text Box 74"/>
          <p:cNvSpPr txBox="1">
            <a:spLocks noChangeArrowheads="1"/>
          </p:cNvSpPr>
          <p:nvPr/>
        </p:nvSpPr>
        <p:spPr bwMode="auto">
          <a:xfrm>
            <a:off x="6481763" y="1414130"/>
            <a:ext cx="22700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 </a:t>
            </a:r>
            <a:r>
              <a:rPr lang="en-US" altLang="zh-CN" sz="4000" b="1" i="1" dirty="0" err="1"/>
              <a:t>i</a:t>
            </a:r>
            <a:r>
              <a:rPr lang="en-US" altLang="zh-CN" sz="4000" b="1" dirty="0"/>
              <a:t> ,  </a:t>
            </a:r>
            <a:r>
              <a:rPr lang="en-US" altLang="zh-CN" sz="4000" b="1" i="1" dirty="0"/>
              <a:t>j </a:t>
            </a:r>
            <a:r>
              <a:rPr lang="en-US" altLang="zh-CN" sz="4000" b="1" dirty="0"/>
              <a:t>=1,2,3,4 </a:t>
            </a:r>
            <a:endParaRPr lang="en-US" altLang="zh-CN" sz="4000" b="1" i="1" dirty="0"/>
          </a:p>
        </p:txBody>
      </p:sp>
      <p:sp>
        <p:nvSpPr>
          <p:cNvPr id="11341" name="Rectangle 77"/>
          <p:cNvSpPr>
            <a:spLocks noChangeArrowheads="1"/>
          </p:cNvSpPr>
          <p:nvPr/>
        </p:nvSpPr>
        <p:spPr bwMode="auto">
          <a:xfrm>
            <a:off x="6508328" y="5674320"/>
            <a:ext cx="101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/>
              <a:t>1</a:t>
            </a:r>
          </a:p>
        </p:txBody>
      </p:sp>
      <p:grpSp>
        <p:nvGrpSpPr>
          <p:cNvPr id="3" name="Group 153"/>
          <p:cNvGrpSpPr>
            <a:grpSpLocks/>
          </p:cNvGrpSpPr>
          <p:nvPr/>
        </p:nvGrpSpPr>
        <p:grpSpPr bwMode="auto">
          <a:xfrm>
            <a:off x="2380828" y="5667970"/>
            <a:ext cx="4064000" cy="635000"/>
            <a:chOff x="1352" y="3529"/>
            <a:chExt cx="2560" cy="400"/>
          </a:xfrm>
        </p:grpSpPr>
        <p:sp>
          <p:nvSpPr>
            <p:cNvPr id="2125" name="Rectangle 78"/>
            <p:cNvSpPr>
              <a:spLocks noChangeArrowheads="1"/>
            </p:cNvSpPr>
            <p:nvPr/>
          </p:nvSpPr>
          <p:spPr bwMode="auto">
            <a:xfrm>
              <a:off x="3272" y="3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1/16</a:t>
              </a:r>
            </a:p>
          </p:txBody>
        </p:sp>
        <p:sp>
          <p:nvSpPr>
            <p:cNvPr id="2126" name="Rectangle 79"/>
            <p:cNvSpPr>
              <a:spLocks noChangeArrowheads="1"/>
            </p:cNvSpPr>
            <p:nvPr/>
          </p:nvSpPr>
          <p:spPr bwMode="auto">
            <a:xfrm>
              <a:off x="2632" y="3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7/48</a:t>
              </a:r>
            </a:p>
          </p:txBody>
        </p:sp>
        <p:sp>
          <p:nvSpPr>
            <p:cNvPr id="2127" name="Rectangle 80"/>
            <p:cNvSpPr>
              <a:spLocks noChangeArrowheads="1"/>
            </p:cNvSpPr>
            <p:nvPr/>
          </p:nvSpPr>
          <p:spPr bwMode="auto">
            <a:xfrm>
              <a:off x="1992" y="3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13/48</a:t>
              </a:r>
            </a:p>
          </p:txBody>
        </p:sp>
        <p:sp>
          <p:nvSpPr>
            <p:cNvPr id="2128" name="Rectangle 81"/>
            <p:cNvSpPr>
              <a:spLocks noChangeArrowheads="1"/>
            </p:cNvSpPr>
            <p:nvPr/>
          </p:nvSpPr>
          <p:spPr bwMode="auto">
            <a:xfrm>
              <a:off x="1352" y="3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25/48</a:t>
              </a:r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2290340" y="4326532"/>
            <a:ext cx="4064000" cy="635000"/>
            <a:chOff x="1352" y="2729"/>
            <a:chExt cx="2560" cy="400"/>
          </a:xfrm>
        </p:grpSpPr>
        <p:sp>
          <p:nvSpPr>
            <p:cNvPr id="2121" name="Rectangle 90"/>
            <p:cNvSpPr>
              <a:spLocks noChangeArrowheads="1"/>
            </p:cNvSpPr>
            <p:nvPr/>
          </p:nvSpPr>
          <p:spPr bwMode="auto">
            <a:xfrm>
              <a:off x="327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22" name="Rectangle 91"/>
            <p:cNvSpPr>
              <a:spLocks noChangeArrowheads="1"/>
            </p:cNvSpPr>
            <p:nvPr/>
          </p:nvSpPr>
          <p:spPr bwMode="auto">
            <a:xfrm>
              <a:off x="263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1/12</a:t>
              </a:r>
            </a:p>
          </p:txBody>
        </p:sp>
        <p:sp>
          <p:nvSpPr>
            <p:cNvPr id="2123" name="Rectangle 92"/>
            <p:cNvSpPr>
              <a:spLocks noChangeArrowheads="1"/>
            </p:cNvSpPr>
            <p:nvPr/>
          </p:nvSpPr>
          <p:spPr bwMode="auto">
            <a:xfrm>
              <a:off x="199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1/12</a:t>
              </a:r>
            </a:p>
          </p:txBody>
        </p:sp>
        <p:sp>
          <p:nvSpPr>
            <p:cNvPr id="2124" name="Rectangle 93"/>
            <p:cNvSpPr>
              <a:spLocks noChangeArrowheads="1"/>
            </p:cNvSpPr>
            <p:nvPr/>
          </p:nvSpPr>
          <p:spPr bwMode="auto">
            <a:xfrm>
              <a:off x="135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1/12</a:t>
              </a:r>
            </a:p>
          </p:txBody>
        </p:sp>
      </p:grpSp>
      <p:grpSp>
        <p:nvGrpSpPr>
          <p:cNvPr id="5" name="Group 148"/>
          <p:cNvGrpSpPr>
            <a:grpSpLocks/>
          </p:cNvGrpSpPr>
          <p:nvPr/>
        </p:nvGrpSpPr>
        <p:grpSpPr bwMode="auto">
          <a:xfrm>
            <a:off x="2307803" y="3724870"/>
            <a:ext cx="4064000" cy="635000"/>
            <a:chOff x="1352" y="2329"/>
            <a:chExt cx="2560" cy="400"/>
          </a:xfrm>
        </p:grpSpPr>
        <p:sp>
          <p:nvSpPr>
            <p:cNvPr id="2117" name="Rectangle 96"/>
            <p:cNvSpPr>
              <a:spLocks noChangeArrowheads="1"/>
            </p:cNvSpPr>
            <p:nvPr/>
          </p:nvSpPr>
          <p:spPr bwMode="auto">
            <a:xfrm>
              <a:off x="327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18" name="Rectangle 97"/>
            <p:cNvSpPr>
              <a:spLocks noChangeArrowheads="1"/>
            </p:cNvSpPr>
            <p:nvPr/>
          </p:nvSpPr>
          <p:spPr bwMode="auto">
            <a:xfrm>
              <a:off x="263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0</a:t>
              </a:r>
            </a:p>
          </p:txBody>
        </p:sp>
        <p:sp>
          <p:nvSpPr>
            <p:cNvPr id="2119" name="Rectangle 98"/>
            <p:cNvSpPr>
              <a:spLocks noChangeArrowheads="1"/>
            </p:cNvSpPr>
            <p:nvPr/>
          </p:nvSpPr>
          <p:spPr bwMode="auto">
            <a:xfrm>
              <a:off x="199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1/8</a:t>
              </a:r>
            </a:p>
          </p:txBody>
        </p:sp>
        <p:sp>
          <p:nvSpPr>
            <p:cNvPr id="2120" name="Rectangle 99"/>
            <p:cNvSpPr>
              <a:spLocks noChangeArrowheads="1"/>
            </p:cNvSpPr>
            <p:nvPr/>
          </p:nvSpPr>
          <p:spPr bwMode="auto">
            <a:xfrm>
              <a:off x="135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1/8</a:t>
              </a:r>
            </a:p>
          </p:txBody>
        </p:sp>
      </p:grpSp>
      <p:grpSp>
        <p:nvGrpSpPr>
          <p:cNvPr id="6" name="Group 146"/>
          <p:cNvGrpSpPr>
            <a:grpSpLocks/>
          </p:cNvGrpSpPr>
          <p:nvPr/>
        </p:nvGrpSpPr>
        <p:grpSpPr bwMode="auto">
          <a:xfrm>
            <a:off x="6363865" y="3043832"/>
            <a:ext cx="1016000" cy="2540000"/>
            <a:chOff x="3912" y="1929"/>
            <a:chExt cx="640" cy="1600"/>
          </a:xfrm>
        </p:grpSpPr>
        <p:sp>
          <p:nvSpPr>
            <p:cNvPr id="2108" name="Rectangle 83"/>
            <p:cNvSpPr>
              <a:spLocks noChangeArrowheads="1"/>
            </p:cNvSpPr>
            <p:nvPr/>
          </p:nvSpPr>
          <p:spPr bwMode="auto">
            <a:xfrm>
              <a:off x="391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1/4</a:t>
              </a:r>
            </a:p>
          </p:txBody>
        </p:sp>
        <p:sp>
          <p:nvSpPr>
            <p:cNvPr id="2109" name="Rectangle 89"/>
            <p:cNvSpPr>
              <a:spLocks noChangeArrowheads="1"/>
            </p:cNvSpPr>
            <p:nvPr/>
          </p:nvSpPr>
          <p:spPr bwMode="auto">
            <a:xfrm>
              <a:off x="391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1/4</a:t>
              </a:r>
            </a:p>
          </p:txBody>
        </p:sp>
        <p:sp>
          <p:nvSpPr>
            <p:cNvPr id="2110" name="Rectangle 95"/>
            <p:cNvSpPr>
              <a:spLocks noChangeArrowheads="1"/>
            </p:cNvSpPr>
            <p:nvPr/>
          </p:nvSpPr>
          <p:spPr bwMode="auto">
            <a:xfrm>
              <a:off x="391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1/4</a:t>
              </a:r>
            </a:p>
          </p:txBody>
        </p:sp>
        <p:sp>
          <p:nvSpPr>
            <p:cNvPr id="2111" name="Rectangle 101"/>
            <p:cNvSpPr>
              <a:spLocks noChangeArrowheads="1"/>
            </p:cNvSpPr>
            <p:nvPr/>
          </p:nvSpPr>
          <p:spPr bwMode="auto">
            <a:xfrm>
              <a:off x="391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1/4</a:t>
              </a:r>
            </a:p>
          </p:txBody>
        </p:sp>
        <p:sp>
          <p:nvSpPr>
            <p:cNvPr id="2112" name="Line 122"/>
            <p:cNvSpPr>
              <a:spLocks noChangeShapeType="1"/>
            </p:cNvSpPr>
            <p:nvPr/>
          </p:nvSpPr>
          <p:spPr bwMode="auto">
            <a:xfrm>
              <a:off x="3912" y="19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13" name="Line 124"/>
            <p:cNvSpPr>
              <a:spLocks noChangeShapeType="1"/>
            </p:cNvSpPr>
            <p:nvPr/>
          </p:nvSpPr>
          <p:spPr bwMode="auto">
            <a:xfrm>
              <a:off x="3912" y="23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14" name="Line 125"/>
            <p:cNvSpPr>
              <a:spLocks noChangeShapeType="1"/>
            </p:cNvSpPr>
            <p:nvPr/>
          </p:nvSpPr>
          <p:spPr bwMode="auto">
            <a:xfrm>
              <a:off x="3912" y="27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15" name="Line 126"/>
            <p:cNvSpPr>
              <a:spLocks noChangeShapeType="1"/>
            </p:cNvSpPr>
            <p:nvPr/>
          </p:nvSpPr>
          <p:spPr bwMode="auto">
            <a:xfrm>
              <a:off x="3912" y="31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16" name="Line 127"/>
            <p:cNvSpPr>
              <a:spLocks noChangeShapeType="1"/>
            </p:cNvSpPr>
            <p:nvPr/>
          </p:nvSpPr>
          <p:spPr bwMode="auto">
            <a:xfrm>
              <a:off x="3912" y="35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154"/>
          <p:cNvGrpSpPr>
            <a:grpSpLocks/>
          </p:cNvGrpSpPr>
          <p:nvPr/>
        </p:nvGrpSpPr>
        <p:grpSpPr bwMode="auto">
          <a:xfrm>
            <a:off x="2290340" y="4961532"/>
            <a:ext cx="4064000" cy="635000"/>
            <a:chOff x="1352" y="3129"/>
            <a:chExt cx="2560" cy="400"/>
          </a:xfrm>
        </p:grpSpPr>
        <p:sp>
          <p:nvSpPr>
            <p:cNvPr id="2104" name="Rectangle 84"/>
            <p:cNvSpPr>
              <a:spLocks noChangeArrowheads="1"/>
            </p:cNvSpPr>
            <p:nvPr/>
          </p:nvSpPr>
          <p:spPr bwMode="auto">
            <a:xfrm>
              <a:off x="327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1/16</a:t>
              </a:r>
            </a:p>
          </p:txBody>
        </p:sp>
        <p:sp>
          <p:nvSpPr>
            <p:cNvPr id="2105" name="Rectangle 85"/>
            <p:cNvSpPr>
              <a:spLocks noChangeArrowheads="1"/>
            </p:cNvSpPr>
            <p:nvPr/>
          </p:nvSpPr>
          <p:spPr bwMode="auto">
            <a:xfrm>
              <a:off x="263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1/16</a:t>
              </a:r>
            </a:p>
          </p:txBody>
        </p:sp>
        <p:sp>
          <p:nvSpPr>
            <p:cNvPr id="2106" name="Rectangle 86"/>
            <p:cNvSpPr>
              <a:spLocks noChangeArrowheads="1"/>
            </p:cNvSpPr>
            <p:nvPr/>
          </p:nvSpPr>
          <p:spPr bwMode="auto">
            <a:xfrm>
              <a:off x="199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1/16</a:t>
              </a:r>
            </a:p>
          </p:txBody>
        </p:sp>
        <p:sp>
          <p:nvSpPr>
            <p:cNvPr id="2107" name="Rectangle 87"/>
            <p:cNvSpPr>
              <a:spLocks noChangeArrowheads="1"/>
            </p:cNvSpPr>
            <p:nvPr/>
          </p:nvSpPr>
          <p:spPr bwMode="auto">
            <a:xfrm>
              <a:off x="135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1/16</a:t>
              </a:r>
            </a:p>
          </p:txBody>
        </p:sp>
      </p:grpSp>
      <p:sp>
        <p:nvSpPr>
          <p:cNvPr id="11401" name="Line 137"/>
          <p:cNvSpPr>
            <a:spLocks noChangeShapeType="1"/>
          </p:cNvSpPr>
          <p:nvPr/>
        </p:nvSpPr>
        <p:spPr bwMode="auto">
          <a:xfrm>
            <a:off x="2309390" y="3305770"/>
            <a:ext cx="4090988" cy="0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2" name="Line 138"/>
          <p:cNvSpPr>
            <a:spLocks noChangeShapeType="1"/>
          </p:cNvSpPr>
          <p:nvPr/>
        </p:nvSpPr>
        <p:spPr bwMode="auto">
          <a:xfrm>
            <a:off x="2309390" y="4005857"/>
            <a:ext cx="3990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3" name="Line 139"/>
          <p:cNvSpPr>
            <a:spLocks noChangeShapeType="1"/>
          </p:cNvSpPr>
          <p:nvPr/>
        </p:nvSpPr>
        <p:spPr bwMode="auto">
          <a:xfrm>
            <a:off x="2339553" y="4580532"/>
            <a:ext cx="401955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4" name="Line 140"/>
          <p:cNvSpPr>
            <a:spLocks noChangeShapeType="1"/>
          </p:cNvSpPr>
          <p:nvPr/>
        </p:nvSpPr>
        <p:spPr bwMode="auto">
          <a:xfrm flipV="1">
            <a:off x="2312565" y="5229820"/>
            <a:ext cx="3987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5" name="Line 141"/>
          <p:cNvSpPr>
            <a:spLocks noChangeShapeType="1"/>
          </p:cNvSpPr>
          <p:nvPr/>
        </p:nvSpPr>
        <p:spPr bwMode="auto">
          <a:xfrm>
            <a:off x="2674515" y="2996207"/>
            <a:ext cx="0" cy="2655888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6" name="Line 142"/>
          <p:cNvSpPr>
            <a:spLocks noChangeShapeType="1"/>
          </p:cNvSpPr>
          <p:nvPr/>
        </p:nvSpPr>
        <p:spPr bwMode="auto">
          <a:xfrm>
            <a:off x="3609553" y="2996207"/>
            <a:ext cx="0" cy="2655888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7" name="Line 143"/>
          <p:cNvSpPr>
            <a:spLocks noChangeShapeType="1"/>
          </p:cNvSpPr>
          <p:nvPr/>
        </p:nvSpPr>
        <p:spPr bwMode="auto">
          <a:xfrm>
            <a:off x="4571578" y="3040657"/>
            <a:ext cx="0" cy="2570163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08" name="Line 144"/>
          <p:cNvSpPr>
            <a:spLocks noChangeShapeType="1"/>
          </p:cNvSpPr>
          <p:nvPr/>
        </p:nvSpPr>
        <p:spPr bwMode="auto">
          <a:xfrm>
            <a:off x="5579640" y="3097807"/>
            <a:ext cx="0" cy="2570163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8" name="Group 156"/>
          <p:cNvGrpSpPr>
            <a:grpSpLocks/>
          </p:cNvGrpSpPr>
          <p:nvPr/>
        </p:nvGrpSpPr>
        <p:grpSpPr bwMode="auto">
          <a:xfrm>
            <a:off x="1274340" y="2421532"/>
            <a:ext cx="6096000" cy="3810000"/>
            <a:chOff x="712" y="1529"/>
            <a:chExt cx="3840" cy="2400"/>
          </a:xfrm>
        </p:grpSpPr>
        <p:sp>
          <p:nvSpPr>
            <p:cNvPr id="2074" name="Rectangle 82"/>
            <p:cNvSpPr>
              <a:spLocks noChangeArrowheads="1"/>
            </p:cNvSpPr>
            <p:nvPr/>
          </p:nvSpPr>
          <p:spPr bwMode="auto">
            <a:xfrm>
              <a:off x="712" y="3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" name="Rectangle 88"/>
            <p:cNvSpPr>
              <a:spLocks noChangeArrowheads="1"/>
            </p:cNvSpPr>
            <p:nvPr/>
          </p:nvSpPr>
          <p:spPr bwMode="auto">
            <a:xfrm>
              <a:off x="712" y="31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4</a:t>
              </a:r>
            </a:p>
          </p:txBody>
        </p:sp>
        <p:sp>
          <p:nvSpPr>
            <p:cNvPr id="2076" name="Rectangle 94"/>
            <p:cNvSpPr>
              <a:spLocks noChangeArrowheads="1"/>
            </p:cNvSpPr>
            <p:nvPr/>
          </p:nvSpPr>
          <p:spPr bwMode="auto">
            <a:xfrm>
              <a:off x="712" y="27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3</a:t>
              </a:r>
            </a:p>
          </p:txBody>
        </p:sp>
        <p:sp>
          <p:nvSpPr>
            <p:cNvPr id="2077" name="Rectangle 100"/>
            <p:cNvSpPr>
              <a:spLocks noChangeArrowheads="1"/>
            </p:cNvSpPr>
            <p:nvPr/>
          </p:nvSpPr>
          <p:spPr bwMode="auto">
            <a:xfrm>
              <a:off x="712" y="23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2</a:t>
              </a:r>
            </a:p>
          </p:txBody>
        </p:sp>
        <p:sp>
          <p:nvSpPr>
            <p:cNvPr id="2078" name="Rectangle 106"/>
            <p:cNvSpPr>
              <a:spLocks noChangeArrowheads="1"/>
            </p:cNvSpPr>
            <p:nvPr/>
          </p:nvSpPr>
          <p:spPr bwMode="auto">
            <a:xfrm>
              <a:off x="712" y="19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</a:t>
              </a:r>
            </a:p>
          </p:txBody>
        </p:sp>
        <p:sp>
          <p:nvSpPr>
            <p:cNvPr id="2079" name="Rectangle 107"/>
            <p:cNvSpPr>
              <a:spLocks noChangeArrowheads="1"/>
            </p:cNvSpPr>
            <p:nvPr/>
          </p:nvSpPr>
          <p:spPr bwMode="auto">
            <a:xfrm>
              <a:off x="391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080" name="Rectangle 108"/>
            <p:cNvSpPr>
              <a:spLocks noChangeArrowheads="1"/>
            </p:cNvSpPr>
            <p:nvPr/>
          </p:nvSpPr>
          <p:spPr bwMode="auto">
            <a:xfrm>
              <a:off x="327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4</a:t>
              </a:r>
            </a:p>
          </p:txBody>
        </p:sp>
        <p:sp>
          <p:nvSpPr>
            <p:cNvPr id="2081" name="Rectangle 109"/>
            <p:cNvSpPr>
              <a:spLocks noChangeArrowheads="1"/>
            </p:cNvSpPr>
            <p:nvPr/>
          </p:nvSpPr>
          <p:spPr bwMode="auto">
            <a:xfrm>
              <a:off x="263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3</a:t>
              </a:r>
            </a:p>
          </p:txBody>
        </p:sp>
        <p:sp>
          <p:nvSpPr>
            <p:cNvPr id="2082" name="Rectangle 110"/>
            <p:cNvSpPr>
              <a:spLocks noChangeArrowheads="1"/>
            </p:cNvSpPr>
            <p:nvPr/>
          </p:nvSpPr>
          <p:spPr bwMode="auto">
            <a:xfrm>
              <a:off x="199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2</a:t>
              </a:r>
            </a:p>
          </p:txBody>
        </p:sp>
        <p:sp>
          <p:nvSpPr>
            <p:cNvPr id="2083" name="Rectangle 111"/>
            <p:cNvSpPr>
              <a:spLocks noChangeArrowheads="1"/>
            </p:cNvSpPr>
            <p:nvPr/>
          </p:nvSpPr>
          <p:spPr bwMode="auto">
            <a:xfrm>
              <a:off x="135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/>
                <a:t>1</a:t>
              </a:r>
            </a:p>
          </p:txBody>
        </p:sp>
        <p:sp>
          <p:nvSpPr>
            <p:cNvPr id="2084" name="Rectangle 112"/>
            <p:cNvSpPr>
              <a:spLocks noChangeArrowheads="1"/>
            </p:cNvSpPr>
            <p:nvPr/>
          </p:nvSpPr>
          <p:spPr bwMode="auto">
            <a:xfrm>
              <a:off x="712" y="1529"/>
              <a:ext cx="64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/>
                <a:t>      </a:t>
              </a:r>
              <a:r>
                <a:rPr lang="en-US" altLang="zh-CN" b="1"/>
                <a:t>Y</a:t>
              </a:r>
            </a:p>
          </p:txBody>
        </p:sp>
        <p:sp>
          <p:nvSpPr>
            <p:cNvPr id="2085" name="Line 113"/>
            <p:cNvSpPr>
              <a:spLocks noChangeShapeType="1"/>
            </p:cNvSpPr>
            <p:nvPr/>
          </p:nvSpPr>
          <p:spPr bwMode="auto">
            <a:xfrm>
              <a:off x="712" y="19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86" name="Line 114"/>
            <p:cNvSpPr>
              <a:spLocks noChangeShapeType="1"/>
            </p:cNvSpPr>
            <p:nvPr/>
          </p:nvSpPr>
          <p:spPr bwMode="auto">
            <a:xfrm>
              <a:off x="712" y="23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87" name="Line 115"/>
            <p:cNvSpPr>
              <a:spLocks noChangeShapeType="1"/>
            </p:cNvSpPr>
            <p:nvPr/>
          </p:nvSpPr>
          <p:spPr bwMode="auto">
            <a:xfrm>
              <a:off x="712" y="27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88" name="Line 116"/>
            <p:cNvSpPr>
              <a:spLocks noChangeShapeType="1"/>
            </p:cNvSpPr>
            <p:nvPr/>
          </p:nvSpPr>
          <p:spPr bwMode="auto">
            <a:xfrm>
              <a:off x="712" y="31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89" name="Line 117"/>
            <p:cNvSpPr>
              <a:spLocks noChangeShapeType="1"/>
            </p:cNvSpPr>
            <p:nvPr/>
          </p:nvSpPr>
          <p:spPr bwMode="auto">
            <a:xfrm>
              <a:off x="712" y="3529"/>
              <a:ext cx="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0" name="Line 118"/>
            <p:cNvSpPr>
              <a:spLocks noChangeShapeType="1"/>
            </p:cNvSpPr>
            <p:nvPr/>
          </p:nvSpPr>
          <p:spPr bwMode="auto">
            <a:xfrm>
              <a:off x="712" y="1529"/>
              <a:ext cx="0" cy="2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1" name="Line 119"/>
            <p:cNvSpPr>
              <a:spLocks noChangeShapeType="1"/>
            </p:cNvSpPr>
            <p:nvPr/>
          </p:nvSpPr>
          <p:spPr bwMode="auto">
            <a:xfrm>
              <a:off x="1352" y="1529"/>
              <a:ext cx="0" cy="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2" name="Line 120"/>
            <p:cNvSpPr>
              <a:spLocks noChangeShapeType="1"/>
            </p:cNvSpPr>
            <p:nvPr/>
          </p:nvSpPr>
          <p:spPr bwMode="auto">
            <a:xfrm>
              <a:off x="3912" y="1529"/>
              <a:ext cx="0" cy="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3" name="Line 121"/>
            <p:cNvSpPr>
              <a:spLocks noChangeShapeType="1"/>
            </p:cNvSpPr>
            <p:nvPr/>
          </p:nvSpPr>
          <p:spPr bwMode="auto">
            <a:xfrm>
              <a:off x="4552" y="1529"/>
              <a:ext cx="0" cy="2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4" name="Line 128"/>
            <p:cNvSpPr>
              <a:spLocks noChangeShapeType="1"/>
            </p:cNvSpPr>
            <p:nvPr/>
          </p:nvSpPr>
          <p:spPr bwMode="auto">
            <a:xfrm>
              <a:off x="1352" y="1929"/>
              <a:ext cx="25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5" name="Line 129"/>
            <p:cNvSpPr>
              <a:spLocks noChangeShapeType="1"/>
            </p:cNvSpPr>
            <p:nvPr/>
          </p:nvSpPr>
          <p:spPr bwMode="auto">
            <a:xfrm>
              <a:off x="1352" y="1529"/>
              <a:ext cx="25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6" name="Line 130"/>
            <p:cNvSpPr>
              <a:spLocks noChangeShapeType="1"/>
            </p:cNvSpPr>
            <p:nvPr/>
          </p:nvSpPr>
          <p:spPr bwMode="auto">
            <a:xfrm>
              <a:off x="712" y="1529"/>
              <a:ext cx="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7" name="Line 131"/>
            <p:cNvSpPr>
              <a:spLocks noChangeShapeType="1"/>
            </p:cNvSpPr>
            <p:nvPr/>
          </p:nvSpPr>
          <p:spPr bwMode="auto">
            <a:xfrm>
              <a:off x="3912" y="1529"/>
              <a:ext cx="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8" name="Line 132"/>
            <p:cNvSpPr>
              <a:spLocks noChangeShapeType="1"/>
            </p:cNvSpPr>
            <p:nvPr/>
          </p:nvSpPr>
          <p:spPr bwMode="auto">
            <a:xfrm>
              <a:off x="1335" y="3929"/>
              <a:ext cx="25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9" name="Line 133"/>
            <p:cNvSpPr>
              <a:spLocks noChangeShapeType="1"/>
            </p:cNvSpPr>
            <p:nvPr/>
          </p:nvSpPr>
          <p:spPr bwMode="auto">
            <a:xfrm>
              <a:off x="712" y="3929"/>
              <a:ext cx="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0" name="Line 134"/>
            <p:cNvSpPr>
              <a:spLocks noChangeShapeType="1"/>
            </p:cNvSpPr>
            <p:nvPr/>
          </p:nvSpPr>
          <p:spPr bwMode="auto">
            <a:xfrm>
              <a:off x="3912" y="3929"/>
              <a:ext cx="6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1" name="Line 135"/>
            <p:cNvSpPr>
              <a:spLocks noChangeShapeType="1"/>
            </p:cNvSpPr>
            <p:nvPr/>
          </p:nvSpPr>
          <p:spPr bwMode="auto">
            <a:xfrm>
              <a:off x="712" y="1529"/>
              <a:ext cx="623" cy="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2" name="Text Box 136"/>
            <p:cNvSpPr txBox="1">
              <a:spLocks noChangeArrowheads="1"/>
            </p:cNvSpPr>
            <p:nvPr/>
          </p:nvSpPr>
          <p:spPr bwMode="auto">
            <a:xfrm>
              <a:off x="712" y="1529"/>
              <a:ext cx="4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X</a:t>
              </a:r>
              <a:r>
                <a:rPr lang="en-US" altLang="zh-CN" sz="2800" b="1"/>
                <a:t> </a:t>
              </a:r>
            </a:p>
          </p:txBody>
        </p:sp>
        <p:sp>
          <p:nvSpPr>
            <p:cNvPr id="2103" name="Line 155"/>
            <p:cNvSpPr>
              <a:spLocks noChangeShapeType="1"/>
            </p:cNvSpPr>
            <p:nvPr/>
          </p:nvSpPr>
          <p:spPr bwMode="auto">
            <a:xfrm>
              <a:off x="1352" y="3529"/>
              <a:ext cx="25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21" name="Line 157"/>
          <p:cNvSpPr>
            <a:spLocks noChangeShapeType="1"/>
          </p:cNvSpPr>
          <p:nvPr/>
        </p:nvSpPr>
        <p:spPr bwMode="auto">
          <a:xfrm>
            <a:off x="6635328" y="3026370"/>
            <a:ext cx="0" cy="2570162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22" name="Line 158"/>
          <p:cNvSpPr>
            <a:spLocks noChangeShapeType="1"/>
          </p:cNvSpPr>
          <p:nvPr/>
        </p:nvSpPr>
        <p:spPr bwMode="auto">
          <a:xfrm flipV="1">
            <a:off x="2268115" y="5877520"/>
            <a:ext cx="4090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1423" name="Object 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934582"/>
              </p:ext>
            </p:extLst>
          </p:nvPr>
        </p:nvGraphicFramePr>
        <p:xfrm>
          <a:off x="6552778" y="2373907"/>
          <a:ext cx="58896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228600" progId="Equation.DSMT4">
                  <p:embed/>
                </p:oleObj>
              </mc:Choice>
              <mc:Fallback>
                <p:oleObj name="Equation" r:id="rId4" imgW="215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778" y="2373907"/>
                        <a:ext cx="58896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24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542509"/>
              </p:ext>
            </p:extLst>
          </p:nvPr>
        </p:nvGraphicFramePr>
        <p:xfrm>
          <a:off x="1363240" y="5566370"/>
          <a:ext cx="6223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240" y="5566370"/>
                        <a:ext cx="6223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25" name="Picture 161" descr="u=4071768608,2259633986&amp;fm=0&amp;gp=0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038" y="5883870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1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8" grpId="0" autoUpdateAnimBg="0"/>
      <p:bldP spid="11341" grpId="0"/>
      <p:bldP spid="11401" grpId="0" animBg="1"/>
      <p:bldP spid="11402" grpId="0" animBg="1"/>
      <p:bldP spid="11403" grpId="0" animBg="1"/>
      <p:bldP spid="11404" grpId="0" animBg="1"/>
      <p:bldP spid="11405" grpId="0" animBg="1"/>
      <p:bldP spid="11406" grpId="0" animBg="1"/>
      <p:bldP spid="11407" grpId="0" animBg="1"/>
      <p:bldP spid="11408" grpId="0" animBg="1"/>
      <p:bldP spid="11421" grpId="0" animBg="1"/>
      <p:bldP spid="114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9" name="Object 4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60235"/>
              </p:ext>
            </p:extLst>
          </p:nvPr>
        </p:nvGraphicFramePr>
        <p:xfrm>
          <a:off x="1502767" y="4189140"/>
          <a:ext cx="13779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253800" progId="Equation.DSMT4">
                  <p:embed/>
                </p:oleObj>
              </mc:Choice>
              <mc:Fallback>
                <p:oleObj name="Equation" r:id="rId2" imgW="6476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767" y="4189140"/>
                        <a:ext cx="13779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0" name="Object 4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227578"/>
              </p:ext>
            </p:extLst>
          </p:nvPr>
        </p:nvGraphicFramePr>
        <p:xfrm>
          <a:off x="2870919" y="5013176"/>
          <a:ext cx="4509393" cy="1371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070000" imgH="660240" progId="Equation.3">
                  <p:embed/>
                </p:oleObj>
              </mc:Choice>
              <mc:Fallback>
                <p:oleObj name="公式" r:id="rId4" imgW="20700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19" y="5013176"/>
                        <a:ext cx="4509393" cy="1371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53" name="Object 6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914228"/>
              </p:ext>
            </p:extLst>
          </p:nvPr>
        </p:nvGraphicFramePr>
        <p:xfrm>
          <a:off x="2870919" y="4005064"/>
          <a:ext cx="310991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431640" progId="Equation.DSMT4">
                  <p:embed/>
                </p:oleObj>
              </mc:Choice>
              <mc:Fallback>
                <p:oleObj name="Equation" r:id="rId6" imgW="1460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919" y="4005064"/>
                        <a:ext cx="3109913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57" name="Text Box 689"/>
          <p:cNvSpPr txBox="1">
            <a:spLocks noChangeArrowheads="1"/>
          </p:cNvSpPr>
          <p:nvPr/>
        </p:nvSpPr>
        <p:spPr bwMode="auto">
          <a:xfrm>
            <a:off x="467544" y="2276872"/>
            <a:ext cx="36004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0000"/>
                </a:solidFill>
              </a:rPr>
              <a:t>思考：</a:t>
            </a:r>
            <a:r>
              <a:rPr lang="zh-CN" altLang="en-US" sz="4000" b="1" dirty="0">
                <a:solidFill>
                  <a:srgbClr val="000000"/>
                </a:solidFill>
              </a:rPr>
              <a:t>求</a:t>
            </a:r>
            <a:r>
              <a:rPr lang="en-US" altLang="zh-CN" sz="4000" i="1" dirty="0">
                <a:solidFill>
                  <a:srgbClr val="000000"/>
                </a:solidFill>
              </a:rPr>
              <a:t>Y</a:t>
            </a:r>
            <a:r>
              <a:rPr lang="zh-CN" altLang="en-US" sz="4000" dirty="0">
                <a:solidFill>
                  <a:srgbClr val="000000"/>
                </a:solidFill>
              </a:rPr>
              <a:t>的</a:t>
            </a:r>
            <a:r>
              <a:rPr lang="zh-CN" altLang="en-US" sz="4000" b="1" dirty="0">
                <a:solidFill>
                  <a:srgbClr val="000000"/>
                </a:solidFill>
              </a:rPr>
              <a:t>分布律:</a:t>
            </a: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318070" y="836712"/>
            <a:ext cx="8934450" cy="144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000000"/>
                </a:solidFill>
              </a:rPr>
              <a:t>例3.1.1</a:t>
            </a:r>
            <a:r>
              <a:rPr lang="en-US" altLang="zh-CN" sz="4000" b="1" dirty="0">
                <a:solidFill>
                  <a:srgbClr val="000000"/>
                </a:solidFill>
              </a:rPr>
              <a:t>: </a:t>
            </a:r>
            <a:r>
              <a:rPr lang="zh-CN" altLang="en-US" sz="4000" b="1" dirty="0">
                <a:solidFill>
                  <a:srgbClr val="000000"/>
                </a:solidFill>
              </a:rPr>
              <a:t>在1,2,3,4 中随机取出一个数 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</a:rPr>
              <a:t>,</a:t>
            </a:r>
            <a:r>
              <a:rPr lang="zh-CN" altLang="en-US" sz="4000" b="1" dirty="0">
                <a:solidFill>
                  <a:srgbClr val="000000"/>
                </a:solidFill>
              </a:rPr>
              <a:t>再随机地从1~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zh-CN" altLang="en-US" sz="4000" b="1" dirty="0">
                <a:solidFill>
                  <a:srgbClr val="000000"/>
                </a:solidFill>
              </a:rPr>
              <a:t>               中取 一数</a:t>
            </a:r>
            <a:r>
              <a:rPr lang="en-US" altLang="zh-CN" sz="4000" b="1" i="1" dirty="0">
                <a:solidFill>
                  <a:srgbClr val="000000"/>
                </a:solidFill>
              </a:rPr>
              <a:t>Y </a:t>
            </a:r>
            <a:r>
              <a:rPr lang="en-US" altLang="zh-CN" sz="4000" b="1" dirty="0">
                <a:solidFill>
                  <a:srgbClr val="000000"/>
                </a:solidFill>
              </a:rPr>
              <a:t>, </a:t>
            </a:r>
            <a:r>
              <a:rPr lang="zh-CN" altLang="en-US" sz="4000" b="1" dirty="0">
                <a:solidFill>
                  <a:srgbClr val="000000"/>
                </a:solidFill>
              </a:rPr>
              <a:t>求</a:t>
            </a:r>
            <a:r>
              <a:rPr lang="en-US" altLang="zh-CN" sz="4000" b="1" dirty="0">
                <a:solidFill>
                  <a:srgbClr val="000000"/>
                </a:solidFill>
              </a:rPr>
              <a:t>: 1</a:t>
            </a:r>
            <a:r>
              <a:rPr lang="en-US" altLang="zh-CN" sz="4000" dirty="0">
                <a:solidFill>
                  <a:srgbClr val="000000"/>
                </a:solidFill>
              </a:rPr>
              <a:t>)</a:t>
            </a:r>
            <a:r>
              <a:rPr lang="zh-CN" altLang="en-US" sz="4000" b="1" dirty="0">
                <a:solidFill>
                  <a:srgbClr val="000000"/>
                </a:solidFill>
              </a:rPr>
              <a:t>( </a:t>
            </a:r>
            <a:r>
              <a:rPr lang="en-US" altLang="zh-CN" sz="4000" b="1" i="1" dirty="0">
                <a:solidFill>
                  <a:srgbClr val="000000"/>
                </a:solidFill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</a:rPr>
              <a:t> , </a:t>
            </a:r>
            <a:r>
              <a:rPr lang="en-US" altLang="zh-CN" sz="4000" b="1" i="1" dirty="0">
                <a:solidFill>
                  <a:srgbClr val="000000"/>
                </a:solidFill>
              </a:rPr>
              <a:t>Y</a:t>
            </a:r>
            <a:r>
              <a:rPr lang="en-US" altLang="zh-CN" sz="4000" b="1" dirty="0">
                <a:solidFill>
                  <a:srgbClr val="000000"/>
                </a:solidFill>
              </a:rPr>
              <a:t> )</a:t>
            </a:r>
            <a:r>
              <a:rPr lang="zh-CN" altLang="en-US" sz="4000" b="1" dirty="0">
                <a:solidFill>
                  <a:srgbClr val="000000"/>
                </a:solidFill>
              </a:rPr>
              <a:t>的联合分布律</a:t>
            </a:r>
            <a:r>
              <a:rPr lang="en-US" altLang="zh-CN" sz="4000" dirty="0">
                <a:solidFill>
                  <a:srgbClr val="000000"/>
                </a:solidFill>
              </a:rPr>
              <a:t>;</a:t>
            </a:r>
          </a:p>
          <a:p>
            <a:pPr eaLnBrk="1" hangingPunct="1">
              <a:lnSpc>
                <a:spcPts val="3500"/>
              </a:lnSpc>
              <a:spcBef>
                <a:spcPts val="0"/>
              </a:spcBef>
            </a:pPr>
            <a:r>
              <a:rPr lang="en-US" altLang="zh-CN" sz="4000" b="1" baseline="0" dirty="0">
                <a:solidFill>
                  <a:srgbClr val="000000"/>
                </a:solidFill>
              </a:rPr>
              <a:t>          </a:t>
            </a:r>
            <a:r>
              <a:rPr lang="en-US" altLang="zh-CN" sz="4000" dirty="0">
                <a:solidFill>
                  <a:srgbClr val="000000"/>
                </a:solidFill>
              </a:rPr>
              <a:t>2)</a:t>
            </a:r>
            <a:r>
              <a:rPr lang="zh-CN" altLang="en-US" sz="4000" baseline="0" dirty="0">
                <a:solidFill>
                  <a:srgbClr val="000000"/>
                </a:solidFill>
              </a:rPr>
              <a:t> </a:t>
            </a:r>
            <a:r>
              <a:rPr lang="en-US" altLang="zh-CN" sz="4000" i="1" dirty="0">
                <a:solidFill>
                  <a:srgbClr val="000000"/>
                </a:solidFill>
              </a:rPr>
              <a:t>Y</a:t>
            </a:r>
            <a:r>
              <a:rPr lang="en-US" altLang="zh-CN" sz="4000" dirty="0">
                <a:solidFill>
                  <a:srgbClr val="000000"/>
                </a:solidFill>
              </a:rPr>
              <a:t> </a:t>
            </a:r>
            <a:r>
              <a:rPr lang="zh-CN" altLang="en-US" sz="4000" dirty="0">
                <a:solidFill>
                  <a:srgbClr val="000000"/>
                </a:solidFill>
              </a:rPr>
              <a:t>的边缘分布律</a:t>
            </a:r>
            <a:r>
              <a:rPr lang="en-US" altLang="zh-CN" sz="4000" dirty="0">
                <a:solidFill>
                  <a:srgbClr val="000000"/>
                </a:solidFill>
              </a:rPr>
              <a:t>.</a:t>
            </a:r>
            <a:endParaRPr lang="en-US" altLang="zh-CN" sz="4000" b="1" dirty="0">
              <a:solidFill>
                <a:srgbClr val="000000"/>
              </a:solidFill>
            </a:endParaRPr>
          </a:p>
        </p:txBody>
      </p:sp>
      <p:graphicFrame>
        <p:nvGraphicFramePr>
          <p:cNvPr id="55" name="Object 4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353008"/>
              </p:ext>
            </p:extLst>
          </p:nvPr>
        </p:nvGraphicFramePr>
        <p:xfrm>
          <a:off x="1337627" y="2780854"/>
          <a:ext cx="31353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73120" imgH="253800" progId="Equation.DSMT4">
                  <p:embed/>
                </p:oleObj>
              </mc:Choice>
              <mc:Fallback>
                <p:oleObj name="Equation" r:id="rId8" imgW="1473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627" y="2780854"/>
                        <a:ext cx="31353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36355"/>
              </p:ext>
            </p:extLst>
          </p:nvPr>
        </p:nvGraphicFramePr>
        <p:xfrm>
          <a:off x="4420428" y="2708920"/>
          <a:ext cx="39814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07880" imgH="431640" progId="Equation.DSMT4">
                  <p:embed/>
                </p:oleObj>
              </mc:Choice>
              <mc:Fallback>
                <p:oleObj name="Equation" r:id="rId10" imgW="1307880" imgH="43164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0428" y="2708920"/>
                        <a:ext cx="39814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665224"/>
              </p:ext>
            </p:extLst>
          </p:nvPr>
        </p:nvGraphicFramePr>
        <p:xfrm>
          <a:off x="6750828" y="3497064"/>
          <a:ext cx="1270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446" imgH="241195" progId="Equation.DSMT4">
                  <p:embed/>
                </p:oleObj>
              </mc:Choice>
              <mc:Fallback>
                <p:oleObj name="Equation" r:id="rId12" imgW="355446" imgH="241195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28" y="3497064"/>
                        <a:ext cx="1270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689"/>
          <p:cNvSpPr txBox="1">
            <a:spLocks noChangeArrowheads="1"/>
          </p:cNvSpPr>
          <p:nvPr/>
        </p:nvSpPr>
        <p:spPr bwMode="auto">
          <a:xfrm>
            <a:off x="1309731" y="3645024"/>
            <a:ext cx="254218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solidFill>
                  <a:srgbClr val="000000"/>
                </a:solidFill>
              </a:rPr>
              <a:t>2. </a:t>
            </a:r>
            <a:r>
              <a:rPr lang="zh-CN" altLang="en-US" sz="4000" b="1" dirty="0">
                <a:solidFill>
                  <a:srgbClr val="000000"/>
                </a:solidFill>
              </a:rPr>
              <a:t>全概率公式:</a:t>
            </a:r>
          </a:p>
        </p:txBody>
      </p:sp>
    </p:spTree>
    <p:extLst>
      <p:ext uri="{BB962C8B-B14F-4D97-AF65-F5344CB8AC3E}">
        <p14:creationId xmlns:p14="http://schemas.microsoft.com/office/powerpoint/2010/main" val="418450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7" grpId="0" autoUpdateAnimBg="0"/>
      <p:bldP spid="5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9" y="1484784"/>
            <a:ext cx="7629985" cy="438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6095037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大学概率老师与小学生的</a:t>
            </a:r>
            <a:r>
              <a:rPr lang="en-US" altLang="zh-CN" sz="3600" dirty="0">
                <a:solidFill>
                  <a:srgbClr val="FF0000"/>
                </a:solidFill>
              </a:rPr>
              <a:t>”</a:t>
            </a:r>
            <a:r>
              <a:rPr lang="zh-CN" altLang="en-US" sz="3600" dirty="0">
                <a:solidFill>
                  <a:srgbClr val="FF0000"/>
                </a:solidFill>
              </a:rPr>
              <a:t>可乐舞</a:t>
            </a:r>
            <a:r>
              <a:rPr lang="en-US" altLang="zh-CN" sz="3600" dirty="0">
                <a:solidFill>
                  <a:srgbClr val="FF0000"/>
                </a:solidFill>
              </a:rPr>
              <a:t>”!</a:t>
            </a:r>
            <a:r>
              <a:rPr lang="zh-CN" altLang="en-US" sz="36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4" name="Text Box 5">
            <a:hlinkClick r:id="rId3" action="ppaction://hlinkpres?slideindex=1&amp;slidetitle=1"/>
          </p:cNvPr>
          <p:cNvSpPr txBox="1">
            <a:spLocks noChangeArrowheads="1"/>
          </p:cNvSpPr>
          <p:nvPr/>
        </p:nvSpPr>
        <p:spPr bwMode="auto">
          <a:xfrm>
            <a:off x="2627784" y="781968"/>
            <a:ext cx="3717925" cy="5588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rgbClr val="FFFFFF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000" baseline="0" dirty="0">
                <a:solidFill>
                  <a:srgbClr val="000000"/>
                </a:solidFill>
              </a:rPr>
              <a:t>多维随机变量的引入</a:t>
            </a:r>
          </a:p>
        </p:txBody>
      </p:sp>
    </p:spTree>
    <p:extLst>
      <p:ext uri="{BB962C8B-B14F-4D97-AF65-F5344CB8AC3E}">
        <p14:creationId xmlns:p14="http://schemas.microsoft.com/office/powerpoint/2010/main" val="253762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95536" y="620688"/>
            <a:ext cx="792321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由广义全概率公式可以应用到</a:t>
            </a:r>
            <a:r>
              <a:rPr lang="en-US" altLang="zh-CN" baseline="0" dirty="0">
                <a:solidFill>
                  <a:srgbClr val="000000"/>
                </a:solidFill>
              </a:rPr>
              <a:t>:</a:t>
            </a:r>
          </a:p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联合分布律可确定随机变量 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  </a:t>
            </a:r>
            <a:r>
              <a:rPr lang="zh-CN" altLang="en-US" baseline="0" dirty="0">
                <a:solidFill>
                  <a:srgbClr val="000000"/>
                </a:solidFill>
              </a:rPr>
              <a:t>的分布律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580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197424"/>
              </p:ext>
            </p:extLst>
          </p:nvPr>
        </p:nvGraphicFramePr>
        <p:xfrm>
          <a:off x="308074" y="2201416"/>
          <a:ext cx="2520280" cy="51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560" imgH="253800" progId="Equation.DSMT4">
                  <p:embed/>
                </p:oleObj>
              </mc:Choice>
              <mc:Fallback>
                <p:oleObj name="Equation" r:id="rId2" imgW="736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4" y="2201416"/>
                        <a:ext cx="2520280" cy="511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606930"/>
              </p:ext>
            </p:extLst>
          </p:nvPr>
        </p:nvGraphicFramePr>
        <p:xfrm>
          <a:off x="395536" y="5373216"/>
          <a:ext cx="2664296" cy="59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0" imgH="291960" progId="Equation.DSMT4">
                  <p:embed/>
                </p:oleObj>
              </mc:Choice>
              <mc:Fallback>
                <p:oleObj name="Equation" r:id="rId4" imgW="774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373216"/>
                        <a:ext cx="2664296" cy="59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74008"/>
              </p:ext>
            </p:extLst>
          </p:nvPr>
        </p:nvGraphicFramePr>
        <p:xfrm>
          <a:off x="2725514" y="3641725"/>
          <a:ext cx="42227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47560" imgH="444240" progId="Equation.DSMT4">
                  <p:embed/>
                </p:oleObj>
              </mc:Choice>
              <mc:Fallback>
                <p:oleObj name="Equation" r:id="rId6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514" y="3641725"/>
                        <a:ext cx="42227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9376"/>
              </p:ext>
            </p:extLst>
          </p:nvPr>
        </p:nvGraphicFramePr>
        <p:xfrm>
          <a:off x="2925764" y="5301208"/>
          <a:ext cx="1584474" cy="77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560" imgH="431640" progId="Equation.DSMT4">
                  <p:embed/>
                </p:oleObj>
              </mc:Choice>
              <mc:Fallback>
                <p:oleObj name="Equation" r:id="rId8" imgW="520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4" y="5301208"/>
                        <a:ext cx="1584474" cy="77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50212"/>
              </p:ext>
            </p:extLst>
          </p:nvPr>
        </p:nvGraphicFramePr>
        <p:xfrm>
          <a:off x="2756346" y="2129408"/>
          <a:ext cx="3975926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41400" imgH="495000" progId="Equation.DSMT4">
                  <p:embed/>
                </p:oleObj>
              </mc:Choice>
              <mc:Fallback>
                <p:oleObj name="Equation" r:id="rId10" imgW="18414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346" y="2129408"/>
                        <a:ext cx="3975926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839578"/>
              </p:ext>
            </p:extLst>
          </p:nvPr>
        </p:nvGraphicFramePr>
        <p:xfrm>
          <a:off x="2756346" y="2849488"/>
          <a:ext cx="3565557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50960" imgH="495000" progId="Equation.DSMT4">
                  <p:embed/>
                </p:oleObj>
              </mc:Choice>
              <mc:Fallback>
                <p:oleObj name="Equation" r:id="rId12" imgW="16509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346" y="2849488"/>
                        <a:ext cx="3565557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044103"/>
              </p:ext>
            </p:extLst>
          </p:nvPr>
        </p:nvGraphicFramePr>
        <p:xfrm>
          <a:off x="2684338" y="4361656"/>
          <a:ext cx="62801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882880" imgH="457200" progId="Equation.3">
                  <p:embed/>
                </p:oleObj>
              </mc:Choice>
              <mc:Fallback>
                <p:oleObj name="公式" r:id="rId14" imgW="2882880" imgH="457200" progId="Equation.3">
                  <p:embed/>
                  <p:pic>
                    <p:nvPicPr>
                      <p:cNvPr id="0" name="Object 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338" y="4361656"/>
                        <a:ext cx="628015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617306"/>
              </p:ext>
            </p:extLst>
          </p:nvPr>
        </p:nvGraphicFramePr>
        <p:xfrm>
          <a:off x="4392340" y="5229200"/>
          <a:ext cx="45100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2070000" imgH="660240" progId="Equation.3">
                  <p:embed/>
                </p:oleObj>
              </mc:Choice>
              <mc:Fallback>
                <p:oleObj name="公式" r:id="rId16" imgW="20700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340" y="5229200"/>
                        <a:ext cx="451008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Line 52"/>
          <p:cNvSpPr>
            <a:spLocks noChangeShapeType="1"/>
          </p:cNvSpPr>
          <p:nvPr/>
        </p:nvSpPr>
        <p:spPr bwMode="auto">
          <a:xfrm>
            <a:off x="5508104" y="2705472"/>
            <a:ext cx="936104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" name="Line 52"/>
          <p:cNvSpPr>
            <a:spLocks noChangeShapeType="1"/>
          </p:cNvSpPr>
          <p:nvPr/>
        </p:nvSpPr>
        <p:spPr bwMode="auto">
          <a:xfrm>
            <a:off x="3635896" y="2705472"/>
            <a:ext cx="1008112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" name="Text Box 28"/>
          <p:cNvSpPr txBox="1">
            <a:spLocks noChangeArrowheads="1"/>
          </p:cNvSpPr>
          <p:nvPr/>
        </p:nvSpPr>
        <p:spPr bwMode="auto">
          <a:xfrm>
            <a:off x="5489758" y="1844824"/>
            <a:ext cx="1118965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划分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  <p:sp>
        <p:nvSpPr>
          <p:cNvPr id="134" name="Text Box 28"/>
          <p:cNvSpPr txBox="1">
            <a:spLocks noChangeArrowheads="1"/>
          </p:cNvSpPr>
          <p:nvPr/>
        </p:nvSpPr>
        <p:spPr bwMode="auto">
          <a:xfrm>
            <a:off x="3563888" y="1825660"/>
            <a:ext cx="1118965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结果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6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4" grpId="0"/>
      <p:bldP spid="131" grpId="0" animBg="1"/>
      <p:bldP spid="132" grpId="0" animBg="1"/>
      <p:bldP spid="133" grpId="0" animBg="1"/>
      <p:bldP spid="1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395536" y="980728"/>
            <a:ext cx="426243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例3.1.</a:t>
            </a:r>
            <a:r>
              <a:rPr lang="en-US" altLang="zh-CN" sz="4000" b="1" dirty="0"/>
              <a:t>2</a:t>
            </a:r>
            <a:r>
              <a:rPr lang="zh-CN" altLang="en-US" sz="4000" b="1" dirty="0"/>
              <a:t> ( 二维两点分布)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441573" y="1485553"/>
            <a:ext cx="8305800" cy="169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600" b="1" dirty="0"/>
              <a:t>        用剪刀随机的去剪一次悬挂有小球的绳子. 剪中的概率为</a:t>
            </a:r>
            <a:r>
              <a:rPr lang="en-US" altLang="zh-CN" sz="3600" b="1" i="1" dirty="0"/>
              <a:t>p</a:t>
            </a:r>
            <a:r>
              <a:rPr lang="en-US" altLang="zh-CN" sz="3600" b="1" dirty="0"/>
              <a:t> (0&lt; </a:t>
            </a:r>
            <a:r>
              <a:rPr lang="en-US" altLang="zh-CN" sz="3600" b="1" i="1" dirty="0"/>
              <a:t>p&lt;</a:t>
            </a:r>
            <a:r>
              <a:rPr lang="en-US" altLang="zh-CN" sz="3600" b="1" dirty="0"/>
              <a:t>1) .</a:t>
            </a:r>
            <a:r>
              <a:rPr lang="en-US" altLang="zh-CN" sz="3600" b="1" baseline="0" dirty="0"/>
              <a:t> </a:t>
            </a:r>
            <a:r>
              <a:rPr lang="zh-CN" altLang="en-US" sz="3600" b="1" dirty="0"/>
              <a:t>设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表示剪中绳子的次数; </a:t>
            </a:r>
            <a:r>
              <a:rPr lang="en-US" altLang="zh-CN" sz="3600" b="1" i="1" dirty="0"/>
              <a:t>Y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表示小球下落的次数.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600" b="1" dirty="0"/>
              <a:t>求( 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, </a:t>
            </a:r>
            <a:r>
              <a:rPr lang="en-US" altLang="zh-CN" sz="3600" b="1" i="1" dirty="0"/>
              <a:t>Y</a:t>
            </a:r>
            <a:r>
              <a:rPr lang="en-US" altLang="zh-CN" sz="3600" b="1" dirty="0"/>
              <a:t> )</a:t>
            </a:r>
            <a:r>
              <a:rPr lang="zh-CN" altLang="en-US" sz="3600" b="1" dirty="0"/>
              <a:t>的联合分布函数.</a:t>
            </a:r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>
            <a:off x="467544" y="5949280"/>
            <a:ext cx="640871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称( 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, </a:t>
            </a:r>
            <a:r>
              <a:rPr lang="en-US" altLang="zh-CN" sz="4000" b="1" i="1" dirty="0"/>
              <a:t>Y</a:t>
            </a:r>
            <a:r>
              <a:rPr lang="en-US" altLang="zh-CN" sz="4000" b="1" dirty="0"/>
              <a:t> )</a:t>
            </a:r>
            <a:r>
              <a:rPr lang="zh-CN" altLang="en-US" sz="4000" b="1" dirty="0"/>
              <a:t>服从</a:t>
            </a:r>
            <a:r>
              <a:rPr lang="zh-CN" altLang="en-US" sz="4000" b="1" dirty="0">
                <a:solidFill>
                  <a:srgbClr val="990033"/>
                </a:solidFill>
              </a:rPr>
              <a:t>二维两点分布</a:t>
            </a:r>
            <a:r>
              <a:rPr lang="en-US" altLang="zh-CN" sz="4000" b="1" dirty="0">
                <a:solidFill>
                  <a:srgbClr val="000000"/>
                </a:solidFill>
              </a:rPr>
              <a:t>(</a:t>
            </a:r>
            <a:r>
              <a:rPr lang="zh-CN" altLang="en-US" sz="4000" dirty="0">
                <a:solidFill>
                  <a:srgbClr val="000000"/>
                </a:solidFill>
              </a:rPr>
              <a:t>教材例</a:t>
            </a:r>
            <a:r>
              <a:rPr lang="en-US" altLang="zh-CN" sz="4000" dirty="0">
                <a:solidFill>
                  <a:srgbClr val="000000"/>
                </a:solidFill>
              </a:rPr>
              <a:t>3.1.5</a:t>
            </a:r>
            <a:r>
              <a:rPr lang="en-US" altLang="zh-CN" sz="4000" b="1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5377682" y="5210051"/>
            <a:ext cx="287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 flipV="1">
            <a:off x="5961882" y="3228851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>
            <a:off x="5580882" y="4067051"/>
            <a:ext cx="22860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V="1">
            <a:off x="7104882" y="3444751"/>
            <a:ext cx="0" cy="2286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7104882" y="3686051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/>
              <a:t>(1, 1)</a:t>
            </a:r>
          </a:p>
        </p:txBody>
      </p:sp>
      <p:sp>
        <p:nvSpPr>
          <p:cNvPr id="13352" name="Text Box 40"/>
          <p:cNvSpPr txBox="1">
            <a:spLocks noChangeArrowheads="1"/>
          </p:cNvSpPr>
          <p:nvPr/>
        </p:nvSpPr>
        <p:spPr bwMode="auto">
          <a:xfrm>
            <a:off x="7962527" y="4911551"/>
            <a:ext cx="569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X</a:t>
            </a:r>
          </a:p>
        </p:txBody>
      </p:sp>
      <p:sp>
        <p:nvSpPr>
          <p:cNvPr id="13353" name="Text Box 41"/>
          <p:cNvSpPr txBox="1">
            <a:spLocks noChangeArrowheads="1"/>
          </p:cNvSpPr>
          <p:nvPr/>
        </p:nvSpPr>
        <p:spPr bwMode="auto">
          <a:xfrm>
            <a:off x="5580882" y="3068960"/>
            <a:ext cx="569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Y</a:t>
            </a:r>
          </a:p>
        </p:txBody>
      </p:sp>
      <p:sp>
        <p:nvSpPr>
          <p:cNvPr id="13354" name="Text Box 42"/>
          <p:cNvSpPr txBox="1">
            <a:spLocks noChangeArrowheads="1"/>
          </p:cNvSpPr>
          <p:nvPr/>
        </p:nvSpPr>
        <p:spPr bwMode="auto">
          <a:xfrm>
            <a:off x="5514255" y="5343599"/>
            <a:ext cx="569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/>
              <a:t>O</a:t>
            </a:r>
          </a:p>
        </p:txBody>
      </p:sp>
      <p:graphicFrame>
        <p:nvGraphicFramePr>
          <p:cNvPr id="13356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28624"/>
              </p:ext>
            </p:extLst>
          </p:nvPr>
        </p:nvGraphicFramePr>
        <p:xfrm>
          <a:off x="901948" y="3212976"/>
          <a:ext cx="4102100" cy="2465388"/>
        </p:xfrm>
        <a:graphic>
          <a:graphicData uri="http://schemas.openxmlformats.org/drawingml/2006/table">
            <a:tbl>
              <a:tblPr/>
              <a:tblGrid>
                <a:gridCol w="1366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        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77" name="Text Box 65"/>
          <p:cNvSpPr txBox="1">
            <a:spLocks noChangeArrowheads="1"/>
          </p:cNvSpPr>
          <p:nvPr/>
        </p:nvSpPr>
        <p:spPr bwMode="auto">
          <a:xfrm>
            <a:off x="4013448" y="423850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0</a:t>
            </a:r>
          </a:p>
        </p:txBody>
      </p:sp>
      <p:sp>
        <p:nvSpPr>
          <p:cNvPr id="13378" name="Text Box 66"/>
          <p:cNvSpPr txBox="1">
            <a:spLocks noChangeArrowheads="1"/>
          </p:cNvSpPr>
          <p:nvPr/>
        </p:nvSpPr>
        <p:spPr bwMode="auto">
          <a:xfrm>
            <a:off x="2630735" y="5030663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0</a:t>
            </a:r>
          </a:p>
        </p:txBody>
      </p:sp>
      <p:sp>
        <p:nvSpPr>
          <p:cNvPr id="13379" name="Text Box 67"/>
          <p:cNvSpPr txBox="1">
            <a:spLocks noChangeArrowheads="1"/>
          </p:cNvSpPr>
          <p:nvPr/>
        </p:nvSpPr>
        <p:spPr bwMode="auto">
          <a:xfrm>
            <a:off x="4024560" y="4957638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p</a:t>
            </a:r>
          </a:p>
        </p:txBody>
      </p:sp>
      <p:sp>
        <p:nvSpPr>
          <p:cNvPr id="13380" name="Text Box 68"/>
          <p:cNvSpPr txBox="1">
            <a:spLocks noChangeArrowheads="1"/>
          </p:cNvSpPr>
          <p:nvPr/>
        </p:nvSpPr>
        <p:spPr bwMode="auto">
          <a:xfrm>
            <a:off x="2413248" y="4244851"/>
            <a:ext cx="11477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/>
              <a:t>1-</a:t>
            </a:r>
            <a:r>
              <a:rPr lang="en-US" altLang="zh-CN" sz="3600" b="1" i="1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279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utoUpdateAnimBg="0"/>
      <p:bldP spid="13342" grpId="0" autoUpdateAnimBg="0"/>
      <p:bldP spid="13344" grpId="0" animBg="1"/>
      <p:bldP spid="13345" grpId="0" animBg="1"/>
      <p:bldP spid="13346" grpId="0" animBg="1"/>
      <p:bldP spid="13348" grpId="0" animBg="1"/>
      <p:bldP spid="13349" grpId="0" autoUpdateAnimBg="0"/>
      <p:bldP spid="13352" grpId="0" autoUpdateAnimBg="0"/>
      <p:bldP spid="13353" grpId="0" autoUpdateAnimBg="0"/>
      <p:bldP spid="13354" grpId="0" autoUpdateAnimBg="0"/>
      <p:bldP spid="13377" grpId="0" autoUpdateAnimBg="0"/>
      <p:bldP spid="13378" grpId="0" autoUpdateAnimBg="0"/>
      <p:bldP spid="13379" grpId="0" autoUpdateAnimBg="0"/>
      <p:bldP spid="1338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2"/>
          <p:cNvSpPr>
            <a:spLocks noChangeShapeType="1"/>
          </p:cNvSpPr>
          <p:nvPr/>
        </p:nvSpPr>
        <p:spPr bwMode="auto">
          <a:xfrm>
            <a:off x="5484022" y="4345955"/>
            <a:ext cx="287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3" name="Line 33"/>
          <p:cNvSpPr>
            <a:spLocks noChangeShapeType="1"/>
          </p:cNvSpPr>
          <p:nvPr/>
        </p:nvSpPr>
        <p:spPr bwMode="auto">
          <a:xfrm flipV="1">
            <a:off x="6068222" y="2364755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4" name="Line 34"/>
          <p:cNvSpPr>
            <a:spLocks noChangeShapeType="1"/>
          </p:cNvSpPr>
          <p:nvPr/>
        </p:nvSpPr>
        <p:spPr bwMode="auto">
          <a:xfrm>
            <a:off x="5687222" y="3202955"/>
            <a:ext cx="22860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5" name="Line 36"/>
          <p:cNvSpPr>
            <a:spLocks noChangeShapeType="1"/>
          </p:cNvSpPr>
          <p:nvPr/>
        </p:nvSpPr>
        <p:spPr bwMode="auto">
          <a:xfrm flipV="1">
            <a:off x="7211222" y="2580655"/>
            <a:ext cx="0" cy="2286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64288" y="2879676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(1, 1)</a:t>
            </a:r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8068867" y="4047455"/>
            <a:ext cx="569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X</a:t>
            </a:r>
          </a:p>
        </p:txBody>
      </p:sp>
      <p:sp>
        <p:nvSpPr>
          <p:cNvPr id="8" name="Text Box 41"/>
          <p:cNvSpPr txBox="1">
            <a:spLocks noChangeArrowheads="1"/>
          </p:cNvSpPr>
          <p:nvPr/>
        </p:nvSpPr>
        <p:spPr bwMode="auto">
          <a:xfrm>
            <a:off x="5687222" y="2204864"/>
            <a:ext cx="569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Y</a:t>
            </a:r>
          </a:p>
        </p:txBody>
      </p:sp>
      <p:sp>
        <p:nvSpPr>
          <p:cNvPr id="9" name="Text Box 42"/>
          <p:cNvSpPr txBox="1">
            <a:spLocks noChangeArrowheads="1"/>
          </p:cNvSpPr>
          <p:nvPr/>
        </p:nvSpPr>
        <p:spPr bwMode="auto">
          <a:xfrm>
            <a:off x="5687222" y="4074195"/>
            <a:ext cx="569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/>
              <a:t>O</a:t>
            </a:r>
          </a:p>
        </p:txBody>
      </p:sp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5292080" y="4535860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(1)</a:t>
            </a:r>
          </a:p>
        </p:txBody>
      </p:sp>
      <p:sp>
        <p:nvSpPr>
          <p:cNvPr id="11" name="Text Box 37"/>
          <p:cNvSpPr txBox="1">
            <a:spLocks noChangeArrowheads="1"/>
          </p:cNvSpPr>
          <p:nvPr/>
        </p:nvSpPr>
        <p:spPr bwMode="auto">
          <a:xfrm>
            <a:off x="5292824" y="3642147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2</a:t>
            </a:r>
            <a:r>
              <a:rPr lang="zh-CN" altLang="en-US" sz="3600" dirty="0"/>
              <a:t>)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5292824" y="2778051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3</a:t>
            </a:r>
            <a:r>
              <a:rPr lang="zh-CN" altLang="en-US" sz="3600" dirty="0"/>
              <a:t>)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6300936" y="4535860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4</a:t>
            </a:r>
            <a:r>
              <a:rPr lang="zh-CN" altLang="en-US" sz="3600" dirty="0"/>
              <a:t>)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7381056" y="4535860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5</a:t>
            </a:r>
            <a:r>
              <a:rPr lang="zh-CN" altLang="en-US" sz="3600" dirty="0"/>
              <a:t>)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6257135" y="3642147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6</a:t>
            </a:r>
            <a:r>
              <a:rPr lang="zh-CN" altLang="en-US" sz="3600" dirty="0"/>
              <a:t>)</a:t>
            </a: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6228184" y="2735660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7</a:t>
            </a:r>
            <a:r>
              <a:rPr lang="zh-CN" altLang="en-US" sz="3600" dirty="0"/>
              <a:t>)</a:t>
            </a:r>
          </a:p>
        </p:txBody>
      </p:sp>
      <p:sp>
        <p:nvSpPr>
          <p:cNvPr id="17" name="Text Box 37"/>
          <p:cNvSpPr txBox="1">
            <a:spLocks noChangeArrowheads="1"/>
          </p:cNvSpPr>
          <p:nvPr/>
        </p:nvSpPr>
        <p:spPr bwMode="auto">
          <a:xfrm>
            <a:off x="7380312" y="3671764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8</a:t>
            </a:r>
            <a:r>
              <a:rPr lang="zh-CN" altLang="en-US" sz="3600" dirty="0"/>
              <a:t>)</a:t>
            </a:r>
          </a:p>
        </p:txBody>
      </p:sp>
      <p:sp>
        <p:nvSpPr>
          <p:cNvPr id="18" name="Text Box 37"/>
          <p:cNvSpPr txBox="1">
            <a:spLocks noChangeArrowheads="1"/>
          </p:cNvSpPr>
          <p:nvPr/>
        </p:nvSpPr>
        <p:spPr bwMode="auto">
          <a:xfrm>
            <a:off x="7421167" y="2345556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/>
              <a:t>(</a:t>
            </a:r>
            <a:r>
              <a:rPr lang="en-US" altLang="zh-CN" sz="3600" dirty="0"/>
              <a:t>9</a:t>
            </a:r>
            <a:r>
              <a:rPr lang="zh-CN" altLang="en-US" sz="3600" dirty="0"/>
              <a:t>)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115495"/>
              </p:ext>
            </p:extLst>
          </p:nvPr>
        </p:nvGraphicFramePr>
        <p:xfrm>
          <a:off x="705234" y="5040186"/>
          <a:ext cx="7899214" cy="1341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35080" imgH="736560" progId="Equation.3">
                  <p:embed/>
                </p:oleObj>
              </mc:Choice>
              <mc:Fallback>
                <p:oleObj name="公式" r:id="rId2" imgW="3835080" imgH="73656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234" y="5040186"/>
                        <a:ext cx="7899214" cy="1341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08195"/>
              </p:ext>
            </p:extLst>
          </p:nvPr>
        </p:nvGraphicFramePr>
        <p:xfrm>
          <a:off x="685924" y="2375620"/>
          <a:ext cx="4102100" cy="2465388"/>
        </p:xfrm>
        <a:graphic>
          <a:graphicData uri="http://schemas.openxmlformats.org/drawingml/2006/table">
            <a:tbl>
              <a:tblPr/>
              <a:tblGrid>
                <a:gridCol w="1366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        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 Box 65"/>
          <p:cNvSpPr txBox="1">
            <a:spLocks noChangeArrowheads="1"/>
          </p:cNvSpPr>
          <p:nvPr/>
        </p:nvSpPr>
        <p:spPr bwMode="auto">
          <a:xfrm>
            <a:off x="3797424" y="340114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0</a:t>
            </a:r>
          </a:p>
        </p:txBody>
      </p:sp>
      <p:sp>
        <p:nvSpPr>
          <p:cNvPr id="22" name="Text Box 66"/>
          <p:cNvSpPr txBox="1">
            <a:spLocks noChangeArrowheads="1"/>
          </p:cNvSpPr>
          <p:nvPr/>
        </p:nvSpPr>
        <p:spPr bwMode="auto">
          <a:xfrm>
            <a:off x="2414711" y="4193307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0</a:t>
            </a:r>
          </a:p>
        </p:txBody>
      </p: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3808536" y="4120282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p</a:t>
            </a:r>
          </a:p>
        </p:txBody>
      </p:sp>
      <p:sp>
        <p:nvSpPr>
          <p:cNvPr id="24" name="Text Box 68"/>
          <p:cNvSpPr txBox="1">
            <a:spLocks noChangeArrowheads="1"/>
          </p:cNvSpPr>
          <p:nvPr/>
        </p:nvSpPr>
        <p:spPr bwMode="auto">
          <a:xfrm>
            <a:off x="2197224" y="3407495"/>
            <a:ext cx="11477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/>
              <a:t>1-</a:t>
            </a:r>
            <a:r>
              <a:rPr lang="en-US" altLang="zh-CN" sz="3600" b="1" i="1"/>
              <a:t>p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95536" y="766058"/>
            <a:ext cx="426243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4000" b="1" dirty="0"/>
              <a:t>例3.1.2 ( 二维两点分布)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41573" y="1196752"/>
            <a:ext cx="8305800" cy="121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</a:pPr>
            <a:r>
              <a:rPr lang="zh-CN" altLang="en-US" sz="3600" b="1" dirty="0"/>
              <a:t>        用剪刀随机的去剪一次悬挂有小球的绳子. 剪中的概率为</a:t>
            </a:r>
            <a:r>
              <a:rPr lang="en-US" altLang="zh-CN" sz="3600" b="1" i="1" dirty="0"/>
              <a:t>p</a:t>
            </a:r>
            <a:r>
              <a:rPr lang="en-US" altLang="zh-CN" sz="3600" b="1" dirty="0"/>
              <a:t> (0&lt; </a:t>
            </a:r>
            <a:r>
              <a:rPr lang="en-US" altLang="zh-CN" sz="3600" b="1" i="1" dirty="0"/>
              <a:t>p&lt;</a:t>
            </a:r>
            <a:r>
              <a:rPr lang="en-US" altLang="zh-CN" sz="3600" b="1" dirty="0"/>
              <a:t>1) .</a:t>
            </a:r>
            <a:r>
              <a:rPr lang="en-US" altLang="zh-CN" sz="3600" b="1" baseline="0" dirty="0"/>
              <a:t> </a:t>
            </a:r>
            <a:r>
              <a:rPr lang="zh-CN" altLang="en-US" sz="3600" b="1" dirty="0"/>
              <a:t>设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表示剪中绳子的次数; </a:t>
            </a:r>
            <a:r>
              <a:rPr lang="en-US" altLang="zh-CN" sz="3600" b="1" i="1" dirty="0"/>
              <a:t>Y</a:t>
            </a:r>
            <a:r>
              <a:rPr lang="en-US" altLang="zh-CN" sz="3600" b="1" dirty="0"/>
              <a:t> </a:t>
            </a:r>
            <a:r>
              <a:rPr lang="zh-CN" altLang="en-US" sz="3600" b="1" dirty="0"/>
              <a:t>表示小球下落的次数.</a:t>
            </a:r>
          </a:p>
          <a:p>
            <a:pPr eaLnBrk="1" hangingPunct="1">
              <a:lnSpc>
                <a:spcPts val="3000"/>
              </a:lnSpc>
              <a:spcBef>
                <a:spcPts val="0"/>
              </a:spcBef>
            </a:pPr>
            <a:r>
              <a:rPr lang="zh-CN" altLang="en-US" sz="3600" b="1" dirty="0"/>
              <a:t>求( 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, </a:t>
            </a:r>
            <a:r>
              <a:rPr lang="en-US" altLang="zh-CN" sz="3600" b="1" i="1" dirty="0"/>
              <a:t>Y</a:t>
            </a:r>
            <a:r>
              <a:rPr lang="en-US" altLang="zh-CN" sz="3600" b="1" dirty="0"/>
              <a:t> )</a:t>
            </a:r>
            <a:r>
              <a:rPr lang="zh-CN" altLang="en-US" sz="3600" b="1" dirty="0"/>
              <a:t>的联合分布函数.</a:t>
            </a:r>
          </a:p>
        </p:txBody>
      </p:sp>
    </p:spTree>
    <p:extLst>
      <p:ext uri="{BB962C8B-B14F-4D97-AF65-F5344CB8AC3E}">
        <p14:creationId xmlns:p14="http://schemas.microsoft.com/office/powerpoint/2010/main" val="9781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2195513" y="3213100"/>
            <a:ext cx="65532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/>
              <a:t> </a:t>
            </a:r>
            <a:r>
              <a:rPr lang="zh-CN" altLang="en-US" baseline="0">
                <a:solidFill>
                  <a:srgbClr val="FF3300"/>
                </a:solidFill>
              </a:rPr>
              <a:t>思考：</a:t>
            </a:r>
            <a:r>
              <a:rPr lang="zh-CN" altLang="en-US" baseline="0">
                <a:solidFill>
                  <a:srgbClr val="000000"/>
                </a:solidFill>
              </a:rPr>
              <a:t>能否用</a:t>
            </a:r>
            <a:r>
              <a:rPr lang="zh-CN" altLang="en-US" u="sng" baseline="0">
                <a:solidFill>
                  <a:srgbClr val="000000"/>
                </a:solidFill>
              </a:rPr>
              <a:t>边缘分布律</a:t>
            </a:r>
            <a:r>
              <a:rPr lang="zh-CN" altLang="en-US" baseline="0">
                <a:solidFill>
                  <a:srgbClr val="000000"/>
                </a:solidFill>
              </a:rPr>
              <a:t>来确定</a:t>
            </a:r>
            <a:r>
              <a:rPr lang="zh-CN" altLang="en-US" u="sng" baseline="0">
                <a:solidFill>
                  <a:srgbClr val="000000"/>
                </a:solidFill>
              </a:rPr>
              <a:t>联合分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             </a:t>
            </a:r>
            <a:r>
              <a:rPr lang="zh-CN" altLang="en-US" u="sng" baseline="0">
                <a:solidFill>
                  <a:srgbClr val="000000"/>
                </a:solidFill>
              </a:rPr>
              <a:t>布律</a:t>
            </a:r>
            <a:r>
              <a:rPr lang="zh-CN" altLang="en-US" baseline="0">
                <a:solidFill>
                  <a:srgbClr val="000000"/>
                </a:solidFill>
              </a:rPr>
              <a:t>，原因是什么？</a:t>
            </a:r>
            <a:endParaRPr lang="zh-CN" altLang="en-US" baseline="0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84213" y="5092700"/>
            <a:ext cx="7848600" cy="128905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/>
              <a:t> </a:t>
            </a:r>
            <a:r>
              <a:rPr lang="zh-CN" altLang="en-US" baseline="0">
                <a:solidFill>
                  <a:srgbClr val="000066"/>
                </a:solidFill>
              </a:rPr>
              <a:t>多维随机变量的</a:t>
            </a:r>
            <a:r>
              <a:rPr lang="zh-CN" altLang="en-US" baseline="0">
                <a:solidFill>
                  <a:srgbClr val="FF3300"/>
                </a:solidFill>
              </a:rPr>
              <a:t>联合分布</a:t>
            </a:r>
            <a:r>
              <a:rPr lang="zh-CN" altLang="en-US" baseline="0">
                <a:solidFill>
                  <a:srgbClr val="000066"/>
                </a:solidFill>
              </a:rPr>
              <a:t>不仅与每个分量的</a:t>
            </a:r>
            <a:r>
              <a:rPr lang="zh-CN" altLang="en-US" baseline="0">
                <a:solidFill>
                  <a:srgbClr val="FF3300"/>
                </a:solidFill>
              </a:rPr>
              <a:t>边缘分布</a:t>
            </a:r>
            <a:r>
              <a:rPr lang="zh-CN" altLang="en-US" baseline="0">
                <a:solidFill>
                  <a:srgbClr val="000066"/>
                </a:solidFill>
              </a:rPr>
              <a:t>有关，而且还与每个</a:t>
            </a:r>
            <a:r>
              <a:rPr lang="zh-CN" altLang="en-US" baseline="0">
                <a:solidFill>
                  <a:srgbClr val="FF3300"/>
                </a:solidFill>
              </a:rPr>
              <a:t>分量之间的联系</a:t>
            </a:r>
            <a:r>
              <a:rPr lang="zh-CN" altLang="en-US" baseline="0">
                <a:solidFill>
                  <a:srgbClr val="000066"/>
                </a:solidFill>
              </a:rPr>
              <a:t>有关！</a:t>
            </a:r>
          </a:p>
        </p:txBody>
      </p:sp>
      <p:pic>
        <p:nvPicPr>
          <p:cNvPr id="21520" name="Picture 16" descr="pic00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84538"/>
            <a:ext cx="16906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2446338" y="4508500"/>
            <a:ext cx="6553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/>
              <a:t>         </a:t>
            </a:r>
            <a:r>
              <a:rPr lang="zh-CN" altLang="en-US" baseline="0">
                <a:solidFill>
                  <a:srgbClr val="000066"/>
                </a:solidFill>
              </a:rPr>
              <a:t>(参见教材</a:t>
            </a:r>
            <a:r>
              <a:rPr lang="en-US" altLang="zh-CN" baseline="0">
                <a:solidFill>
                  <a:srgbClr val="000066"/>
                </a:solidFill>
              </a:rPr>
              <a:t>P67</a:t>
            </a:r>
            <a:r>
              <a:rPr lang="zh-CN" altLang="en-US" baseline="0">
                <a:solidFill>
                  <a:srgbClr val="000066"/>
                </a:solidFill>
              </a:rPr>
              <a:t>例3.1.3和3.1.4)</a:t>
            </a:r>
          </a:p>
        </p:txBody>
      </p:sp>
      <p:graphicFrame>
        <p:nvGraphicFramePr>
          <p:cNvPr id="215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30062"/>
              </p:ext>
            </p:extLst>
          </p:nvPr>
        </p:nvGraphicFramePr>
        <p:xfrm>
          <a:off x="1187599" y="2365351"/>
          <a:ext cx="42449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7680" imgH="253800" progId="Equation.DSMT4">
                  <p:embed/>
                </p:oleObj>
              </mc:Choice>
              <mc:Fallback>
                <p:oleObj name="Equation" r:id="rId3" imgW="1777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599" y="2365351"/>
                        <a:ext cx="42449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81299"/>
              </p:ext>
            </p:extLst>
          </p:nvPr>
        </p:nvGraphicFramePr>
        <p:xfrm>
          <a:off x="5356374" y="2374876"/>
          <a:ext cx="1879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80880" progId="Equation.DSMT4">
                  <p:embed/>
                </p:oleObj>
              </mc:Choice>
              <mc:Fallback>
                <p:oleObj name="Equation" r:id="rId5" imgW="7873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374" y="2374876"/>
                        <a:ext cx="1879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1114574" y="1844651"/>
            <a:ext cx="55451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联合分布函数与联合分布律的关系</a:t>
            </a:r>
            <a:r>
              <a:rPr lang="en-US" altLang="zh-CN" baseline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174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987484"/>
              </p:ext>
            </p:extLst>
          </p:nvPr>
        </p:nvGraphicFramePr>
        <p:xfrm>
          <a:off x="1022499" y="620688"/>
          <a:ext cx="35194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291960" progId="Equation.DSMT4">
                  <p:embed/>
                </p:oleObj>
              </mc:Choice>
              <mc:Fallback>
                <p:oleObj name="Equation" r:id="rId7" imgW="12189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499" y="620688"/>
                        <a:ext cx="35194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006089"/>
              </p:ext>
            </p:extLst>
          </p:nvPr>
        </p:nvGraphicFramePr>
        <p:xfrm>
          <a:off x="1095524" y="1209651"/>
          <a:ext cx="58626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1840" imgH="253800" progId="Equation.DSMT4">
                  <p:embed/>
                </p:oleObj>
              </mc:Choice>
              <mc:Fallback>
                <p:oleObj name="Equation" r:id="rId9" imgW="2031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524" y="1209651"/>
                        <a:ext cx="58626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757665"/>
              </p:ext>
            </p:extLst>
          </p:nvPr>
        </p:nvGraphicFramePr>
        <p:xfrm>
          <a:off x="4480074" y="777851"/>
          <a:ext cx="31162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253800" progId="Equation.DSMT4">
                  <p:embed/>
                </p:oleObj>
              </mc:Choice>
              <mc:Fallback>
                <p:oleObj name="Equation" r:id="rId11" imgW="1079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074" y="777851"/>
                        <a:ext cx="311626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utoUpdateAnimBg="0"/>
      <p:bldP spid="21511" grpId="0" animBg="1" autoUpdateAnimBg="0"/>
      <p:bldP spid="2152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75320" y="689323"/>
            <a:ext cx="3276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三.联合概率密度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11188" y="1355130"/>
            <a:ext cx="1293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FF3300"/>
                </a:solidFill>
              </a:rPr>
              <a:t>定义</a:t>
            </a:r>
            <a:r>
              <a:rPr lang="zh-CN" altLang="en-US" baseline="0"/>
              <a:t>：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633538" y="1332905"/>
            <a:ext cx="66833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>
                <a:solidFill>
                  <a:srgbClr val="000000"/>
                </a:solidFill>
              </a:rPr>
              <a:t>二维随机变量( 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的联合分布函数为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en-US" altLang="zh-CN" baseline="0">
                <a:solidFill>
                  <a:srgbClr val="000000"/>
                </a:solidFill>
              </a:rPr>
              <a:t>,  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en-US" altLang="zh-CN" baseline="0">
                <a:solidFill>
                  <a:srgbClr val="000000"/>
                </a:solidFill>
              </a:rPr>
              <a:t>),</a:t>
            </a:r>
            <a:endParaRPr lang="zh-CN" altLang="en-US" baseline="0">
              <a:solidFill>
                <a:srgbClr val="000000"/>
              </a:solidFill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3203575" y="1945680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如果</a:t>
            </a:r>
            <a:r>
              <a:rPr lang="zh-CN" altLang="en-US" u="sng" baseline="0" dirty="0">
                <a:solidFill>
                  <a:srgbClr val="C00000"/>
                </a:solidFill>
              </a:rPr>
              <a:t>存在</a:t>
            </a:r>
            <a:r>
              <a:rPr lang="zh-CN" altLang="en-US" baseline="0" dirty="0">
                <a:solidFill>
                  <a:srgbClr val="000000"/>
                </a:solidFill>
              </a:rPr>
              <a:t>非负的函数</a:t>
            </a:r>
            <a:r>
              <a:rPr lang="en-US" altLang="zh-CN" i="1" baseline="0" dirty="0">
                <a:solidFill>
                  <a:srgbClr val="000000"/>
                </a:solidFill>
              </a:rPr>
              <a:t>f 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endParaRPr lang="zh-CN" altLang="en-US" baseline="0" dirty="0">
              <a:solidFill>
                <a:srgbClr val="000000"/>
              </a:solidFill>
            </a:endParaRP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519609"/>
              </p:ext>
            </p:extLst>
          </p:nvPr>
        </p:nvGraphicFramePr>
        <p:xfrm>
          <a:off x="1908175" y="3122017"/>
          <a:ext cx="59039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03240" imgH="330120" progId="Equation.3">
                  <p:embed/>
                </p:oleObj>
              </mc:Choice>
              <mc:Fallback>
                <p:oleObj name="公式" r:id="rId2" imgW="1803240" imgH="3301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22017"/>
                        <a:ext cx="5903913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684213" y="3890367"/>
            <a:ext cx="4752975" cy="62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称(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 ,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 )</a:t>
            </a:r>
            <a:r>
              <a:rPr lang="zh-CN" altLang="en-US" baseline="0" dirty="0">
                <a:solidFill>
                  <a:srgbClr val="000000"/>
                </a:solidFill>
              </a:rPr>
              <a:t>是</a:t>
            </a:r>
            <a:r>
              <a:rPr lang="zh-CN" altLang="en-US" baseline="0" dirty="0">
                <a:solidFill>
                  <a:srgbClr val="990033"/>
                </a:solidFill>
              </a:rPr>
              <a:t>连续型随机变量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1619250" y="2521942"/>
            <a:ext cx="428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使得对任意</a:t>
            </a:r>
            <a:r>
              <a:rPr lang="zh-CN" altLang="en-US" u="sng" baseline="0">
                <a:solidFill>
                  <a:srgbClr val="000000"/>
                </a:solidFill>
              </a:rPr>
              <a:t>实数</a:t>
            </a:r>
            <a:r>
              <a:rPr lang="zh-CN" altLang="en-US" u="sng" baseline="0">
                <a:solidFill>
                  <a:srgbClr val="990000"/>
                </a:solidFill>
              </a:rPr>
              <a:t>对</a:t>
            </a:r>
            <a:r>
              <a:rPr lang="zh-CN" altLang="en-US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 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 )</a:t>
            </a:r>
            <a:endParaRPr lang="zh-CN" altLang="en-US" baseline="0">
              <a:solidFill>
                <a:srgbClr val="000000"/>
              </a:solidFill>
            </a:endParaRP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827088" y="4466630"/>
            <a:ext cx="6265862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 i="1" baseline="0" dirty="0">
                <a:solidFill>
                  <a:srgbClr val="000000"/>
                </a:solidFill>
              </a:rPr>
              <a:t>f </a:t>
            </a:r>
            <a:r>
              <a:rPr lang="en-US" altLang="zh-CN" baseline="0" dirty="0">
                <a:solidFill>
                  <a:srgbClr val="000000"/>
                </a:solidFill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称为( 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 )</a:t>
            </a:r>
            <a:r>
              <a:rPr lang="zh-CN" altLang="en-US" baseline="0" dirty="0">
                <a:solidFill>
                  <a:srgbClr val="000000"/>
                </a:solidFill>
              </a:rPr>
              <a:t>的</a:t>
            </a:r>
            <a:r>
              <a:rPr lang="zh-CN" altLang="en-US" baseline="0" dirty="0">
                <a:solidFill>
                  <a:srgbClr val="990033"/>
                </a:solidFill>
              </a:rPr>
              <a:t>联合概率密度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684981" y="5113114"/>
            <a:ext cx="230505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几何意义</a:t>
            </a:r>
            <a:r>
              <a:rPr lang="zh-CN" altLang="en-US" b="0" baseline="0" dirty="0">
                <a:solidFill>
                  <a:srgbClr val="000000"/>
                </a:solidFill>
              </a:rPr>
              <a:t>：</a:t>
            </a:r>
            <a:endParaRPr lang="zh-CN" altLang="en-US" b="0" baseline="0" dirty="0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2339156" y="5114701"/>
            <a:ext cx="63373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以</a:t>
            </a:r>
            <a:r>
              <a:rPr lang="en-US" altLang="zh-CN" i="1" baseline="0">
                <a:solidFill>
                  <a:srgbClr val="000000"/>
                </a:solidFill>
              </a:rPr>
              <a:t>z</a:t>
            </a:r>
            <a:r>
              <a:rPr lang="en-US" altLang="zh-CN" baseline="0">
                <a:solidFill>
                  <a:srgbClr val="000000"/>
                </a:solidFill>
              </a:rPr>
              <a:t>=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为曲顶的曲顶柱柱体的体积</a:t>
            </a:r>
            <a:r>
              <a:rPr lang="en-US" altLang="zh-CN" baseline="0">
                <a:solidFill>
                  <a:srgbClr val="000000"/>
                </a:solidFill>
              </a:rPr>
              <a:t>.</a:t>
            </a:r>
            <a:endParaRPr lang="en-US" altLang="zh-CN" baseline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83568" y="5690765"/>
            <a:ext cx="230505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物理意义</a:t>
            </a:r>
            <a:r>
              <a:rPr lang="zh-CN" altLang="en-US" b="0" baseline="0" dirty="0">
                <a:solidFill>
                  <a:srgbClr val="000000"/>
                </a:solidFill>
              </a:rPr>
              <a:t>：</a:t>
            </a:r>
            <a:endParaRPr lang="zh-CN" altLang="en-US" b="0" baseline="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340918" y="5691188"/>
            <a:ext cx="633730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以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为面密度的非均匀薄片的质量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  <a:endParaRPr lang="en-US" altLang="zh-CN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23558" grpId="0" autoUpdateAnimBg="0"/>
      <p:bldP spid="23559" grpId="0" autoUpdateAnimBg="0"/>
      <p:bldP spid="23561" grpId="0" autoUpdateAnimBg="0"/>
      <p:bldP spid="23569" grpId="0" autoUpdateAnimBg="0"/>
      <p:bldP spid="23570" grpId="0" autoUpdateAnimBg="0"/>
      <p:bldP spid="23571" grpId="0" autoUpdateAnimBg="0"/>
      <p:bldP spid="23572" grpId="0" autoUpdateAnimBg="0"/>
      <p:bldP spid="12" grpId="0" autoUpdateAnimBg="0"/>
      <p:bldP spid="13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735749"/>
              </p:ext>
            </p:extLst>
          </p:nvPr>
        </p:nvGraphicFramePr>
        <p:xfrm>
          <a:off x="2915816" y="3799755"/>
          <a:ext cx="3894138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9720" imgH="419040" progId="Equation.DSMT4">
                  <p:embed/>
                </p:oleObj>
              </mc:Choice>
              <mc:Fallback>
                <p:oleObj name="Equation" r:id="rId2" imgW="1269720" imgH="419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799755"/>
                        <a:ext cx="3894138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755080" y="3269530"/>
            <a:ext cx="43749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3</a:t>
            </a:r>
            <a:r>
              <a:rPr lang="en-US" altLang="zh-CN" baseline="0" dirty="0">
                <a:solidFill>
                  <a:srgbClr val="000000"/>
                </a:solidFill>
                <a:cs typeface="Times New Roman" pitchFamily="18" charset="0"/>
              </a:rPr>
              <a:t>) </a:t>
            </a:r>
            <a:r>
              <a:rPr lang="zh-CN" altLang="en-US" baseline="0" dirty="0">
                <a:solidFill>
                  <a:srgbClr val="000000"/>
                </a:solidFill>
              </a:rPr>
              <a:t>若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在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处连续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则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680417" y="2167384"/>
            <a:ext cx="770800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       凡是满足性质</a:t>
            </a:r>
            <a:r>
              <a:rPr lang="en-US" altLang="zh-CN" baseline="0" dirty="0">
                <a:solidFill>
                  <a:srgbClr val="000000"/>
                </a:solidFill>
              </a:rPr>
              <a:t>(1)</a:t>
            </a:r>
            <a:r>
              <a:rPr lang="zh-CN" altLang="en-US" baseline="0" dirty="0">
                <a:solidFill>
                  <a:srgbClr val="000000"/>
                </a:solidFill>
              </a:rPr>
              <a:t>和</a:t>
            </a:r>
            <a:r>
              <a:rPr lang="en-US" altLang="zh-CN" baseline="0" dirty="0">
                <a:solidFill>
                  <a:srgbClr val="000000"/>
                </a:solidFill>
              </a:rPr>
              <a:t>(2)</a:t>
            </a:r>
            <a:r>
              <a:rPr lang="zh-CN" altLang="en-US" baseline="0" dirty="0">
                <a:solidFill>
                  <a:srgbClr val="000000"/>
                </a:solidFill>
              </a:rPr>
              <a:t>的二元函数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必为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某个二维随机变量的联合概率密度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4405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556833"/>
              </p:ext>
            </p:extLst>
          </p:nvPr>
        </p:nvGraphicFramePr>
        <p:xfrm>
          <a:off x="755080" y="4869160"/>
          <a:ext cx="28813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28600" progId="Equation.DSMT4">
                  <p:embed/>
                </p:oleObj>
              </mc:Choice>
              <mc:Fallback>
                <p:oleObj name="Equation" r:id="rId4" imgW="96516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080" y="4869160"/>
                        <a:ext cx="2881312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803476"/>
              </p:ext>
            </p:extLst>
          </p:nvPr>
        </p:nvGraphicFramePr>
        <p:xfrm>
          <a:off x="1403250" y="5628407"/>
          <a:ext cx="284480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680" imgH="241200" progId="Equation.DSMT4">
                  <p:embed/>
                </p:oleObj>
              </mc:Choice>
              <mc:Fallback>
                <p:oleObj name="Equation" r:id="rId6" imgW="850680" imgH="24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250" y="5628407"/>
                        <a:ext cx="284480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792764"/>
              </p:ext>
            </p:extLst>
          </p:nvPr>
        </p:nvGraphicFramePr>
        <p:xfrm>
          <a:off x="4175025" y="5644282"/>
          <a:ext cx="29892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63280" imgH="279360" progId="Equation.DSMT4">
                  <p:embed/>
                </p:oleObj>
              </mc:Choice>
              <mc:Fallback>
                <p:oleObj name="Equation" r:id="rId8" imgW="863280" imgH="2793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025" y="5644282"/>
                        <a:ext cx="29892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611560" y="764704"/>
            <a:ext cx="1446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 dirty="0">
                <a:solidFill>
                  <a:srgbClr val="CC3300"/>
                </a:solidFill>
              </a:rPr>
              <a:t>性质</a:t>
            </a:r>
            <a:r>
              <a:rPr lang="zh-CN" altLang="en-US" baseline="0" dirty="0">
                <a:solidFill>
                  <a:srgbClr val="CC3300"/>
                </a:solidFill>
              </a:rPr>
              <a:t>：</a:t>
            </a:r>
          </a:p>
        </p:txBody>
      </p:sp>
      <p:graphicFrame>
        <p:nvGraphicFramePr>
          <p:cNvPr id="440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212128"/>
              </p:ext>
            </p:extLst>
          </p:nvPr>
        </p:nvGraphicFramePr>
        <p:xfrm>
          <a:off x="1836167" y="814586"/>
          <a:ext cx="29527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215640" progId="Equation.3">
                  <p:embed/>
                </p:oleObj>
              </mc:Choice>
              <mc:Fallback>
                <p:oleObj name="Equation" r:id="rId10" imgW="118080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167" y="814586"/>
                        <a:ext cx="29527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665855"/>
              </p:ext>
            </p:extLst>
          </p:nvPr>
        </p:nvGraphicFramePr>
        <p:xfrm>
          <a:off x="1771080" y="1355923"/>
          <a:ext cx="51657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1840" imgH="330120" progId="Equation.3">
                  <p:embed/>
                </p:oleObj>
              </mc:Choice>
              <mc:Fallback>
                <p:oleObj name="Equation" r:id="rId12" imgW="2031840" imgH="33012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080" y="1355923"/>
                        <a:ext cx="51657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4" name="AutoShape 32"/>
          <p:cNvSpPr>
            <a:spLocks noChangeArrowheads="1"/>
          </p:cNvSpPr>
          <p:nvPr/>
        </p:nvSpPr>
        <p:spPr bwMode="auto">
          <a:xfrm>
            <a:off x="6557144" y="851098"/>
            <a:ext cx="2119312" cy="1008063"/>
          </a:xfrm>
          <a:prstGeom prst="wedgeRoundRectCallout">
            <a:avLst>
              <a:gd name="adj1" fmla="val -89324"/>
              <a:gd name="adj2" fmla="val 45278"/>
              <a:gd name="adj3" fmla="val 16667"/>
            </a:avLst>
          </a:prstGeom>
          <a:gradFill rotWithShape="1">
            <a:gsLst>
              <a:gs pos="0">
                <a:srgbClr val="00FF00"/>
              </a:gs>
              <a:gs pos="50000">
                <a:srgbClr val="D7FFD7"/>
              </a:gs>
              <a:gs pos="100000">
                <a:srgbClr val="00FF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baseline="0">
                <a:solidFill>
                  <a:srgbClr val="000000"/>
                </a:solidFill>
              </a:rPr>
              <a:t>概率曲面下总体积为1</a:t>
            </a:r>
          </a:p>
        </p:txBody>
      </p:sp>
      <p:sp>
        <p:nvSpPr>
          <p:cNvPr id="44065" name="Line 33"/>
          <p:cNvSpPr>
            <a:spLocks noChangeShapeType="1"/>
          </p:cNvSpPr>
          <p:nvPr/>
        </p:nvSpPr>
        <p:spPr bwMode="auto">
          <a:xfrm>
            <a:off x="1620267" y="5445423"/>
            <a:ext cx="720725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779912" y="5013176"/>
            <a:ext cx="2777232" cy="5191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/>
              <a:t>(</a:t>
            </a:r>
            <a:r>
              <a:rPr lang="zh-CN" altLang="en-US" sz="4000" b="1" dirty="0"/>
              <a:t>例如</a:t>
            </a:r>
            <a:r>
              <a:rPr lang="en-US" altLang="zh-CN" sz="4000" b="1" dirty="0"/>
              <a:t>:</a:t>
            </a:r>
            <a:r>
              <a:rPr lang="en-US" altLang="zh-CN" sz="4000" b="1" i="1" dirty="0"/>
              <a:t>G</a:t>
            </a:r>
            <a:r>
              <a:rPr lang="en-US" altLang="zh-CN" sz="4000" dirty="0"/>
              <a:t>:</a:t>
            </a:r>
            <a:r>
              <a:rPr lang="en-US" altLang="zh-CN" sz="4000" b="1" dirty="0"/>
              <a:t> </a:t>
            </a:r>
            <a:r>
              <a:rPr lang="en-US" altLang="zh-CN" sz="4000" b="1" i="1" dirty="0"/>
              <a:t>X+Y</a:t>
            </a:r>
            <a:r>
              <a:rPr lang="en-US" altLang="zh-CN" sz="4000" b="1" dirty="0"/>
              <a:t> &gt;1)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5" grpId="0" autoUpdateAnimBg="0"/>
      <p:bldP spid="44057" grpId="0" autoUpdateAnimBg="0"/>
      <p:bldP spid="44061" grpId="0" autoUpdateAnimBg="0"/>
      <p:bldP spid="44064" grpId="0" animBg="1" autoUpdateAnimBg="0"/>
      <p:bldP spid="44065" grpId="0" animBg="1"/>
      <p:bldP spid="13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6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806512"/>
              </p:ext>
            </p:extLst>
          </p:nvPr>
        </p:nvGraphicFramePr>
        <p:xfrm>
          <a:off x="1196776" y="1877070"/>
          <a:ext cx="3951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30120" progId="Equation.DSMT4">
                  <p:embed/>
                </p:oleObj>
              </mc:Choice>
              <mc:Fallback>
                <p:oleObj name="Equation" r:id="rId2" imgW="1485720" imgH="33012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776" y="1877070"/>
                        <a:ext cx="39512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205777" y="666020"/>
            <a:ext cx="5280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5</a:t>
            </a:r>
            <a:r>
              <a:rPr lang="zh-CN" altLang="en-US" baseline="0" dirty="0">
                <a:solidFill>
                  <a:srgbClr val="000000"/>
                </a:solidFill>
              </a:rPr>
              <a:t>）关于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zh-CN" altLang="en-US" baseline="0" dirty="0">
                <a:solidFill>
                  <a:srgbClr val="000000"/>
                </a:solidFill>
              </a:rPr>
              <a:t>和</a:t>
            </a:r>
            <a:r>
              <a:rPr lang="en-US" altLang="zh-CN" i="1" baseline="0" dirty="0">
                <a:solidFill>
                  <a:srgbClr val="000000"/>
                </a:solidFill>
              </a:rPr>
              <a:t>Y </a:t>
            </a:r>
            <a:r>
              <a:rPr lang="zh-CN" altLang="en-US" baseline="0" dirty="0">
                <a:solidFill>
                  <a:srgbClr val="000000"/>
                </a:solidFill>
              </a:rPr>
              <a:t>的边缘概率密度为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66807"/>
              </p:ext>
            </p:extLst>
          </p:nvPr>
        </p:nvGraphicFramePr>
        <p:xfrm>
          <a:off x="1170930" y="1083394"/>
          <a:ext cx="412115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330120" progId="Equation.DSMT4">
                  <p:embed/>
                </p:oleObj>
              </mc:Choice>
              <mc:Fallback>
                <p:oleObj name="Equation" r:id="rId4" imgW="154908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30" y="1083394"/>
                        <a:ext cx="412115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AutoShape 4" descr="粉色面巾纸"/>
          <p:cNvSpPr>
            <a:spLocks noChangeArrowheads="1"/>
          </p:cNvSpPr>
          <p:nvPr/>
        </p:nvSpPr>
        <p:spPr bwMode="auto">
          <a:xfrm>
            <a:off x="393385" y="2697956"/>
            <a:ext cx="4207745" cy="784694"/>
          </a:xfrm>
          <a:prstGeom prst="cloudCallout">
            <a:avLst>
              <a:gd name="adj1" fmla="val 61325"/>
              <a:gd name="adj2" fmla="val -63611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baseline="0" dirty="0">
                <a:solidFill>
                  <a:srgbClr val="000000"/>
                </a:solidFill>
              </a:rPr>
              <a:t>带参变量的积分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3779912" y="1772816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193976" y="2636912"/>
            <a:ext cx="433388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2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15096"/>
              </p:ext>
            </p:extLst>
          </p:nvPr>
        </p:nvGraphicFramePr>
        <p:xfrm>
          <a:off x="1253927" y="5176589"/>
          <a:ext cx="11176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9040" imgH="215640" progId="Equation.DSMT4">
                  <p:embed/>
                </p:oleObj>
              </mc:Choice>
              <mc:Fallback>
                <p:oleObj name="Equation" r:id="rId7" imgW="419040" imgH="215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927" y="5176589"/>
                        <a:ext cx="11176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157913"/>
              </p:ext>
            </p:extLst>
          </p:nvPr>
        </p:nvGraphicFramePr>
        <p:xfrm>
          <a:off x="1078657" y="5845323"/>
          <a:ext cx="27114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17440" imgH="253800" progId="Equation.DSMT4">
                  <p:embed/>
                </p:oleObj>
              </mc:Choice>
              <mc:Fallback>
                <p:oleObj name="Equation" r:id="rId9" imgW="111744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657" y="5845323"/>
                        <a:ext cx="27114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422485"/>
              </p:ext>
            </p:extLst>
          </p:nvPr>
        </p:nvGraphicFramePr>
        <p:xfrm>
          <a:off x="4102894" y="5094064"/>
          <a:ext cx="37814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266400" progId="Equation.DSMT4">
                  <p:embed/>
                </p:oleObj>
              </mc:Choice>
              <mc:Fallback>
                <p:oleObj name="Equation" r:id="rId11" imgW="1295280" imgH="266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894" y="5094064"/>
                        <a:ext cx="37814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467544" y="5129634"/>
            <a:ext cx="1008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证</a:t>
            </a:r>
            <a:r>
              <a:rPr lang="en-US" altLang="zh-CN" baseline="0" dirty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5326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573422"/>
              </p:ext>
            </p:extLst>
          </p:nvPr>
        </p:nvGraphicFramePr>
        <p:xfrm>
          <a:off x="3782170" y="5742136"/>
          <a:ext cx="23415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54080" imgH="330120" progId="Equation.DSMT4">
                  <p:embed/>
                </p:oleObj>
              </mc:Choice>
              <mc:Fallback>
                <p:oleObj name="Equation" r:id="rId13" imgW="1054080" imgH="33012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170" y="5742136"/>
                        <a:ext cx="234156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83138"/>
              </p:ext>
            </p:extLst>
          </p:nvPr>
        </p:nvGraphicFramePr>
        <p:xfrm>
          <a:off x="2315965" y="5160714"/>
          <a:ext cx="1863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98400" imgH="228600" progId="Equation.DSMT4">
                  <p:embed/>
                </p:oleObj>
              </mc:Choice>
              <mc:Fallback>
                <p:oleObj name="Equation" r:id="rId15" imgW="6984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965" y="5160714"/>
                        <a:ext cx="18637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53840" y="3555760"/>
            <a:ext cx="3886200" cy="679450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aseline="0"/>
              <a:t> </a:t>
            </a:r>
            <a:r>
              <a:rPr lang="zh-CN" altLang="en-US" baseline="0">
                <a:solidFill>
                  <a:srgbClr val="990033"/>
                </a:solidFill>
              </a:rPr>
              <a:t>难点</a:t>
            </a:r>
            <a:r>
              <a:rPr lang="zh-CN" altLang="en-US" baseline="0">
                <a:solidFill>
                  <a:srgbClr val="000000"/>
                </a:solidFill>
              </a:rPr>
              <a:t>:定积分的上下限</a:t>
            </a:r>
            <a:r>
              <a:rPr lang="zh-CN" altLang="en-US" sz="3200" baseline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22764" y="4369246"/>
            <a:ext cx="3781424" cy="59221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aseline="0" dirty="0">
                <a:solidFill>
                  <a:srgbClr val="990033"/>
                </a:solidFill>
              </a:rPr>
              <a:t>解决方法</a:t>
            </a:r>
            <a:r>
              <a:rPr lang="zh-CN" altLang="en-US" baseline="0" dirty="0">
                <a:solidFill>
                  <a:srgbClr val="000000"/>
                </a:solidFill>
              </a:rPr>
              <a:t>:借助于图形.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51825" y="6988770"/>
            <a:ext cx="8208962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aseline="0" dirty="0"/>
              <a:t>      </a:t>
            </a:r>
            <a:r>
              <a:rPr lang="zh-CN" altLang="en-US" baseline="0" dirty="0">
                <a:solidFill>
                  <a:srgbClr val="000000"/>
                </a:solidFill>
              </a:rPr>
              <a:t>求解边缘概率密度</a:t>
            </a:r>
            <a:r>
              <a:rPr lang="zh-CN" altLang="en-US" baseline="0" dirty="0"/>
              <a:t>, </a:t>
            </a:r>
            <a:r>
              <a:rPr lang="zh-CN" altLang="en-US" baseline="0" dirty="0">
                <a:solidFill>
                  <a:srgbClr val="990033"/>
                </a:solidFill>
              </a:rPr>
              <a:t>实质上</a:t>
            </a:r>
            <a:r>
              <a:rPr lang="zh-CN" altLang="en-US" baseline="0" dirty="0">
                <a:solidFill>
                  <a:srgbClr val="000000"/>
                </a:solidFill>
              </a:rPr>
              <a:t>是解决</a:t>
            </a:r>
            <a:r>
              <a:rPr lang="zh-CN" altLang="en-US" baseline="0" dirty="0">
                <a:solidFill>
                  <a:srgbClr val="990033"/>
                </a:solidFill>
              </a:rPr>
              <a:t>带参变量积分</a:t>
            </a:r>
            <a:r>
              <a:rPr lang="zh-CN" altLang="en-US" baseline="0" dirty="0">
                <a:solidFill>
                  <a:srgbClr val="000000"/>
                </a:solidFill>
              </a:rPr>
              <a:t>的问题</a:t>
            </a:r>
            <a:r>
              <a:rPr lang="zh-CN" altLang="en-US" baseline="0" dirty="0">
                <a:solidFill>
                  <a:srgbClr val="990033"/>
                </a:solidFill>
              </a:rPr>
              <a:t>.</a:t>
            </a:r>
          </a:p>
        </p:txBody>
      </p:sp>
      <p:sp>
        <p:nvSpPr>
          <p:cNvPr id="3" name="Rectangle 64">
            <a:extLst>
              <a:ext uri="{FF2B5EF4-FFF2-40B4-BE49-F238E27FC236}">
                <a16:creationId xmlns:a16="http://schemas.microsoft.com/office/drawing/2014/main" id="{0028EEE3-01E1-320E-E191-3A8173006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02" y="1067544"/>
            <a:ext cx="1828800" cy="36576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B0D5D1CA-4C94-5F38-B8F4-F87331D8B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0602" y="4115544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74F7D1EE-5CC4-E117-A43D-FF01E73A3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1602" y="915144"/>
            <a:ext cx="0" cy="381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5FC4198-719B-DE46-1FB6-3D4D88530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002" y="41155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91AD108F-8FAA-EAF9-D881-2EDA96F06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602" y="36583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B4F4616D-521F-A634-C4E5-F17A1756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402" y="11437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60DB319E-DB9E-3607-A8E2-1835686F5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202" y="1067544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12301A1-1C16-794E-1E2B-E33D5DF27D7D}"/>
              </a:ext>
            </a:extLst>
          </p:cNvPr>
          <p:cNvSpPr>
            <a:spLocks/>
          </p:cNvSpPr>
          <p:nvPr/>
        </p:nvSpPr>
        <p:spPr bwMode="auto">
          <a:xfrm>
            <a:off x="6324002" y="1448544"/>
            <a:ext cx="2686050" cy="2486025"/>
          </a:xfrm>
          <a:custGeom>
            <a:avLst/>
            <a:gdLst>
              <a:gd name="T0" fmla="*/ 0 w 1692"/>
              <a:gd name="T1" fmla="*/ 0 h 1566"/>
              <a:gd name="T2" fmla="*/ 2147483647 w 1692"/>
              <a:gd name="T3" fmla="*/ 2147483647 h 1566"/>
              <a:gd name="T4" fmla="*/ 2147483647 w 1692"/>
              <a:gd name="T5" fmla="*/ 2147483647 h 1566"/>
              <a:gd name="T6" fmla="*/ 0 60000 65536"/>
              <a:gd name="T7" fmla="*/ 0 60000 65536"/>
              <a:gd name="T8" fmla="*/ 0 60000 65536"/>
              <a:gd name="T9" fmla="*/ 0 w 1692"/>
              <a:gd name="T10" fmla="*/ 0 h 1566"/>
              <a:gd name="T11" fmla="*/ 1692 w 1692"/>
              <a:gd name="T12" fmla="*/ 1566 h 15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2" h="1566">
                <a:moveTo>
                  <a:pt x="0" y="0"/>
                </a:moveTo>
                <a:cubicBezTo>
                  <a:pt x="52" y="218"/>
                  <a:pt x="30" y="1050"/>
                  <a:pt x="312" y="1308"/>
                </a:cubicBezTo>
                <a:cubicBezTo>
                  <a:pt x="594" y="1566"/>
                  <a:pt x="1405" y="1498"/>
                  <a:pt x="1692" y="154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7F8DF5-A490-2718-517B-C4551ED049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4402" y="1524744"/>
            <a:ext cx="297180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2" name="Group 49">
            <a:extLst>
              <a:ext uri="{FF2B5EF4-FFF2-40B4-BE49-F238E27FC236}">
                <a16:creationId xmlns:a16="http://schemas.microsoft.com/office/drawing/2014/main" id="{B4B56B3E-6513-676A-F1EF-C041F7435743}"/>
              </a:ext>
            </a:extLst>
          </p:cNvPr>
          <p:cNvGrpSpPr>
            <a:grpSpLocks/>
          </p:cNvGrpSpPr>
          <p:nvPr/>
        </p:nvGrpSpPr>
        <p:grpSpPr bwMode="auto">
          <a:xfrm>
            <a:off x="6781202" y="1524744"/>
            <a:ext cx="1905000" cy="2362200"/>
            <a:chOff x="4080" y="1632"/>
            <a:chExt cx="1200" cy="1488"/>
          </a:xfrm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7006A905-5C80-D9CF-5B2E-E0FFE11AE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EFB773CE-F0B8-7547-9EB7-F6A34B9B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" name="Text Box 61">
            <a:extLst>
              <a:ext uri="{FF2B5EF4-FFF2-40B4-BE49-F238E27FC236}">
                <a16:creationId xmlns:a16="http://schemas.microsoft.com/office/drawing/2014/main" id="{3355F433-D01B-066A-F8A6-91771D2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689" y="1448544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xy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grpSp>
        <p:nvGrpSpPr>
          <p:cNvPr id="19" name="Group 65">
            <a:extLst>
              <a:ext uri="{FF2B5EF4-FFF2-40B4-BE49-F238E27FC236}">
                <a16:creationId xmlns:a16="http://schemas.microsoft.com/office/drawing/2014/main" id="{C8552E61-6083-71C2-EFE4-42143356488E}"/>
              </a:ext>
            </a:extLst>
          </p:cNvPr>
          <p:cNvGrpSpPr>
            <a:grpSpLocks/>
          </p:cNvGrpSpPr>
          <p:nvPr/>
        </p:nvGrpSpPr>
        <p:grpSpPr bwMode="auto">
          <a:xfrm>
            <a:off x="6781202" y="1524744"/>
            <a:ext cx="1905000" cy="2362200"/>
            <a:chOff x="4080" y="1632"/>
            <a:chExt cx="1200" cy="1488"/>
          </a:xfrm>
        </p:grpSpPr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7AD1D9DD-BEB5-8A33-C8C5-463DE272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F4833A7-CF68-172E-6F79-062B66A7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Text Box 63">
            <a:extLst>
              <a:ext uri="{FF2B5EF4-FFF2-40B4-BE49-F238E27FC236}">
                <a16:creationId xmlns:a16="http://schemas.microsoft.com/office/drawing/2014/main" id="{27A4056F-C34E-B867-8F30-E5A21DAA1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202" y="807194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23" name="Line 54">
            <a:extLst>
              <a:ext uri="{FF2B5EF4-FFF2-40B4-BE49-F238E27FC236}">
                <a16:creationId xmlns:a16="http://schemas.microsoft.com/office/drawing/2014/main" id="{B851FC56-75C5-F12C-0743-0E3246177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47251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55">
            <a:extLst>
              <a:ext uri="{FF2B5EF4-FFF2-40B4-BE49-F238E27FC236}">
                <a16:creationId xmlns:a16="http://schemas.microsoft.com/office/drawing/2014/main" id="{6A262149-C49E-3EC6-7790-359EC0A77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36583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56">
            <a:extLst>
              <a:ext uri="{FF2B5EF4-FFF2-40B4-BE49-F238E27FC236}">
                <a16:creationId xmlns:a16="http://schemas.microsoft.com/office/drawing/2014/main" id="{55555DAF-2406-E0D0-6EF9-97F58170A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35059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57">
            <a:extLst>
              <a:ext uri="{FF2B5EF4-FFF2-40B4-BE49-F238E27FC236}">
                <a16:creationId xmlns:a16="http://schemas.microsoft.com/office/drawing/2014/main" id="{C08BBB23-0E42-A91C-FE3C-C38491D9F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0602" y="29725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58">
            <a:extLst>
              <a:ext uri="{FF2B5EF4-FFF2-40B4-BE49-F238E27FC236}">
                <a16:creationId xmlns:a16="http://schemas.microsoft.com/office/drawing/2014/main" id="{BE8FE161-8982-978B-8CE9-B620E5FDB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802" y="22867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59">
            <a:extLst>
              <a:ext uri="{FF2B5EF4-FFF2-40B4-BE49-F238E27FC236}">
                <a16:creationId xmlns:a16="http://schemas.microsoft.com/office/drawing/2014/main" id="{40733D81-6A29-69B5-C119-89F19371B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4115544"/>
            <a:ext cx="2971800" cy="0"/>
          </a:xfrm>
          <a:prstGeom prst="line">
            <a:avLst/>
          </a:prstGeom>
          <a:noFill/>
          <a:ln w="9525" cap="rnd">
            <a:solidFill>
              <a:srgbClr val="9900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Text Box 60">
            <a:extLst>
              <a:ext uri="{FF2B5EF4-FFF2-40B4-BE49-F238E27FC236}">
                <a16:creationId xmlns:a16="http://schemas.microsoft.com/office/drawing/2014/main" id="{1FB918C7-B8F2-CE2D-31DF-3A74647A2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002" y="1165969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y = 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utoUpdateAnimBg="0"/>
      <p:bldP spid="53252" grpId="0" animBg="1" autoUpdateAnimBg="0"/>
      <p:bldP spid="53255" grpId="0" animBg="1"/>
      <p:bldP spid="53256" grpId="0" animBg="1"/>
      <p:bldP spid="53260" grpId="0"/>
      <p:bldP spid="14" grpId="0" animBg="1" autoUpdateAnimBg="0"/>
      <p:bldP spid="15" grpId="0" animBg="1" autoUpdateAnimBg="0"/>
      <p:bldP spid="17" grpId="0" autoUpdateAnimBg="0"/>
      <p:bldP spid="3" grpId="0" animBg="1"/>
      <p:bldP spid="4" grpId="0" animBg="1"/>
      <p:bldP spid="5" grpId="0" animBg="1"/>
      <p:bldP spid="6" grpId="0" autoUpdateAnimBg="0"/>
      <p:bldP spid="7" grpId="0" autoUpdateAnimBg="0"/>
      <p:bldP spid="8" grpId="0" autoUpdateAnimBg="0"/>
      <p:bldP spid="9" grpId="0" animBg="1"/>
      <p:bldP spid="10" grpId="0" animBg="1"/>
      <p:bldP spid="11" grpId="0" animBg="1"/>
      <p:bldP spid="18" grpId="0" autoUpdateAnimBg="0"/>
      <p:bldP spid="22" grpId="0" autoUpdateAnimBg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44764"/>
              </p:ext>
            </p:extLst>
          </p:nvPr>
        </p:nvGraphicFramePr>
        <p:xfrm>
          <a:off x="909265" y="5361335"/>
          <a:ext cx="3951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30120" progId="Equation.DSMT4">
                  <p:embed/>
                </p:oleObj>
              </mc:Choice>
              <mc:Fallback>
                <p:oleObj name="Equation" r:id="rId2" imgW="1485720" imgH="330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265" y="5361335"/>
                        <a:ext cx="39512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664790" y="3988147"/>
            <a:ext cx="513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5) </a:t>
            </a:r>
            <a:r>
              <a:rPr lang="zh-CN" altLang="en-US" baseline="0">
                <a:solidFill>
                  <a:srgbClr val="000000"/>
                </a:solidFill>
              </a:rPr>
              <a:t>关于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zh-CN" altLang="en-US" baseline="0">
                <a:solidFill>
                  <a:srgbClr val="000000"/>
                </a:solidFill>
              </a:rPr>
              <a:t>和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zh-CN" altLang="en-US" baseline="0">
                <a:solidFill>
                  <a:srgbClr val="000000"/>
                </a:solidFill>
              </a:rPr>
              <a:t>的边缘概率密度为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47963"/>
              </p:ext>
            </p:extLst>
          </p:nvPr>
        </p:nvGraphicFramePr>
        <p:xfrm>
          <a:off x="863228" y="4569172"/>
          <a:ext cx="412115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330120" progId="Equation.DSMT4">
                  <p:embed/>
                </p:oleObj>
              </mc:Choice>
              <mc:Fallback>
                <p:oleObj name="Equation" r:id="rId4" imgW="1549080" imgH="330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228" y="4569172"/>
                        <a:ext cx="412115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AutoShape 5" descr="粉色面巾纸"/>
          <p:cNvSpPr>
            <a:spLocks noChangeArrowheads="1"/>
          </p:cNvSpPr>
          <p:nvPr/>
        </p:nvSpPr>
        <p:spPr bwMode="auto">
          <a:xfrm>
            <a:off x="5959103" y="4707285"/>
            <a:ext cx="2573337" cy="1447800"/>
          </a:xfrm>
          <a:prstGeom prst="cloudCallout">
            <a:avLst>
              <a:gd name="adj1" fmla="val -106380"/>
              <a:gd name="adj2" fmla="val 3181"/>
            </a:avLst>
          </a:prstGeom>
          <a:solidFill>
            <a:srgbClr val="FFFF00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baseline="0">
                <a:solidFill>
                  <a:srgbClr val="000000"/>
                </a:solidFill>
              </a:rPr>
              <a:t>带参变量的积分</a:t>
            </a: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3492128" y="5258147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8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076891"/>
              </p:ext>
            </p:extLst>
          </p:nvPr>
        </p:nvGraphicFramePr>
        <p:xfrm>
          <a:off x="4962153" y="2121247"/>
          <a:ext cx="34988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9720" imgH="419040" progId="Equation.DSMT4">
                  <p:embed/>
                </p:oleObj>
              </mc:Choice>
              <mc:Fallback>
                <p:oleObj name="Equation" r:id="rId6" imgW="1269720" imgH="4190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153" y="2121247"/>
                        <a:ext cx="34988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8" name="Text Box 18"/>
          <p:cNvSpPr txBox="1">
            <a:spLocks noChangeArrowheads="1"/>
          </p:cNvSpPr>
          <p:nvPr/>
        </p:nvSpPr>
        <p:spPr bwMode="auto">
          <a:xfrm>
            <a:off x="664790" y="2249835"/>
            <a:ext cx="4333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3) </a:t>
            </a:r>
            <a:r>
              <a:rPr lang="zh-CN" altLang="en-US" baseline="0" dirty="0">
                <a:solidFill>
                  <a:srgbClr val="000000"/>
                </a:solidFill>
              </a:rPr>
              <a:t>若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在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处连续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则</a:t>
            </a:r>
          </a:p>
        </p:txBody>
      </p:sp>
      <p:graphicFrame>
        <p:nvGraphicFramePr>
          <p:cNvPr id="768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618124"/>
              </p:ext>
            </p:extLst>
          </p:nvPr>
        </p:nvGraphicFramePr>
        <p:xfrm>
          <a:off x="683840" y="3345210"/>
          <a:ext cx="2663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160" imgH="228600" progId="Equation.DSMT4">
                  <p:embed/>
                </p:oleObj>
              </mc:Choice>
              <mc:Fallback>
                <p:oleObj name="Equation" r:id="rId8" imgW="96516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40" y="3345210"/>
                        <a:ext cx="2663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68025"/>
              </p:ext>
            </p:extLst>
          </p:nvPr>
        </p:nvGraphicFramePr>
        <p:xfrm>
          <a:off x="3420690" y="3280122"/>
          <a:ext cx="2486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50680" imgH="241200" progId="Equation.DSMT4">
                  <p:embed/>
                </p:oleObj>
              </mc:Choice>
              <mc:Fallback>
                <p:oleObj name="Equation" r:id="rId10" imgW="850680" imgH="241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690" y="3280122"/>
                        <a:ext cx="24860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38843"/>
              </p:ext>
            </p:extLst>
          </p:nvPr>
        </p:nvGraphicFramePr>
        <p:xfrm>
          <a:off x="5867028" y="3292822"/>
          <a:ext cx="26654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63280" imgH="279360" progId="Equation.DSMT4">
                  <p:embed/>
                </p:oleObj>
              </mc:Choice>
              <mc:Fallback>
                <p:oleObj name="Equation" r:id="rId12" imgW="863280" imgH="27936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028" y="3292822"/>
                        <a:ext cx="2665412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106281"/>
              </p:ext>
            </p:extLst>
          </p:nvPr>
        </p:nvGraphicFramePr>
        <p:xfrm>
          <a:off x="683568" y="1452910"/>
          <a:ext cx="25923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80800" imgH="215640" progId="Equation.3">
                  <p:embed/>
                </p:oleObj>
              </mc:Choice>
              <mc:Fallback>
                <p:oleObj name="Equation" r:id="rId14" imgW="1180800" imgH="2156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52910"/>
                        <a:ext cx="259238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735786"/>
              </p:ext>
            </p:extLst>
          </p:nvPr>
        </p:nvGraphicFramePr>
        <p:xfrm>
          <a:off x="3636318" y="1268760"/>
          <a:ext cx="4752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1840" imgH="330120" progId="Equation.3">
                  <p:embed/>
                </p:oleObj>
              </mc:Choice>
              <mc:Fallback>
                <p:oleObj name="Equation" r:id="rId16" imgW="2031840" imgH="33012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318" y="1268760"/>
                        <a:ext cx="4752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8" name="Line 28"/>
          <p:cNvSpPr>
            <a:spLocks noChangeShapeType="1"/>
          </p:cNvSpPr>
          <p:nvPr/>
        </p:nvSpPr>
        <p:spPr bwMode="auto">
          <a:xfrm>
            <a:off x="3923928" y="6075710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641011" y="764704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小结：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utoUpdateAnimBg="0"/>
      <p:bldP spid="76805" grpId="0" animBg="1" autoUpdateAnimBg="0"/>
      <p:bldP spid="76806" grpId="0" animBg="1"/>
      <p:bldP spid="76818" grpId="0" autoUpdateAnimBg="0"/>
      <p:bldP spid="768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6503988" y="3689350"/>
            <a:ext cx="1447800" cy="1447800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3600"/>
          </a:p>
        </p:txBody>
      </p:sp>
      <p:grpSp>
        <p:nvGrpSpPr>
          <p:cNvPr id="2" name="Group 210"/>
          <p:cNvGrpSpPr>
            <a:grpSpLocks/>
          </p:cNvGrpSpPr>
          <p:nvPr/>
        </p:nvGrpSpPr>
        <p:grpSpPr bwMode="auto">
          <a:xfrm>
            <a:off x="6054725" y="4000500"/>
            <a:ext cx="1787525" cy="1752600"/>
            <a:chOff x="3560" y="2280"/>
            <a:chExt cx="1126" cy="1104"/>
          </a:xfrm>
        </p:grpSpPr>
        <p:sp>
          <p:nvSpPr>
            <p:cNvPr id="3128" name="Rectangle 211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4" name="Object 212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20560" imgH="215640" progId="Equation.3">
                    <p:embed/>
                  </p:oleObj>
                </mc:Choice>
                <mc:Fallback>
                  <p:oleObj name="Equation" r:id="rId2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07"/>
          <p:cNvGrpSpPr>
            <a:grpSpLocks/>
          </p:cNvGrpSpPr>
          <p:nvPr/>
        </p:nvGrpSpPr>
        <p:grpSpPr bwMode="auto">
          <a:xfrm>
            <a:off x="5160963" y="3079750"/>
            <a:ext cx="1787525" cy="1752600"/>
            <a:chOff x="3560" y="2280"/>
            <a:chExt cx="1126" cy="1104"/>
          </a:xfrm>
        </p:grpSpPr>
        <p:sp>
          <p:nvSpPr>
            <p:cNvPr id="3127" name="Rectangle 208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graphicFrame>
          <p:nvGraphicFramePr>
            <p:cNvPr id="3083" name="Object 209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20560" imgH="215640" progId="Equation.3">
                    <p:embed/>
                  </p:oleObj>
                </mc:Choice>
                <mc:Fallback>
                  <p:oleObj name="Equation" r:id="rId4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28"/>
          <p:cNvGrpSpPr>
            <a:grpSpLocks/>
          </p:cNvGrpSpPr>
          <p:nvPr/>
        </p:nvGrpSpPr>
        <p:grpSpPr bwMode="auto">
          <a:xfrm>
            <a:off x="6049963" y="4013200"/>
            <a:ext cx="1787525" cy="1752600"/>
            <a:chOff x="3560" y="2280"/>
            <a:chExt cx="1126" cy="1104"/>
          </a:xfrm>
        </p:grpSpPr>
        <p:sp>
          <p:nvSpPr>
            <p:cNvPr id="3126" name="Rectangle 229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2" name="Object 230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20560" imgH="215640" progId="Equation.3">
                    <p:embed/>
                  </p:oleObj>
                </mc:Choice>
                <mc:Fallback>
                  <p:oleObj name="Equation" r:id="rId5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31"/>
          <p:cNvGrpSpPr>
            <a:grpSpLocks/>
          </p:cNvGrpSpPr>
          <p:nvPr/>
        </p:nvGrpSpPr>
        <p:grpSpPr bwMode="auto">
          <a:xfrm>
            <a:off x="5362575" y="3613150"/>
            <a:ext cx="2632075" cy="2971800"/>
            <a:chOff x="2227" y="1589"/>
            <a:chExt cx="1658" cy="1872"/>
          </a:xfrm>
        </p:grpSpPr>
        <p:sp>
          <p:nvSpPr>
            <p:cNvPr id="3125" name="Rectangle 232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1" name="Object 233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20560" imgH="215640" progId="Equation.3">
                    <p:embed/>
                  </p:oleObj>
                </mc:Choice>
                <mc:Fallback>
                  <p:oleObj name="Equation" r:id="rId6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0" name="Text Box 4"/>
          <p:cNvSpPr txBox="1">
            <a:spLocks noChangeArrowheads="1"/>
          </p:cNvSpPr>
          <p:nvPr/>
        </p:nvSpPr>
        <p:spPr bwMode="auto">
          <a:xfrm>
            <a:off x="251520" y="766058"/>
            <a:ext cx="856456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例3.1.3 : 已知二维随机变量( 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 , 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)</a:t>
            </a:r>
            <a:r>
              <a:rPr lang="zh-CN" altLang="en-US" sz="4000" b="1" dirty="0"/>
              <a:t>的联合概率密度为</a:t>
            </a:r>
            <a:endParaRPr lang="zh-CN" altLang="en-US" sz="4000" b="1" i="1" dirty="0"/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75853"/>
              </p:ext>
            </p:extLst>
          </p:nvPr>
        </p:nvGraphicFramePr>
        <p:xfrm>
          <a:off x="504825" y="1186065"/>
          <a:ext cx="4355207" cy="93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14600" imgH="469800" progId="Equation.3">
                  <p:embed/>
                </p:oleObj>
              </mc:Choice>
              <mc:Fallback>
                <p:oleObj name="Equation" r:id="rId7" imgW="25146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1186065"/>
                        <a:ext cx="4355207" cy="931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66713" y="2278226"/>
            <a:ext cx="535781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试写出( 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 , 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)</a:t>
            </a:r>
            <a:r>
              <a:rPr lang="zh-CN" altLang="en-US" sz="4000" b="1" dirty="0"/>
              <a:t>的联合分布函数</a:t>
            </a:r>
            <a:r>
              <a:rPr lang="en-US" altLang="zh-CN" sz="4000" b="1" dirty="0"/>
              <a:t>.</a:t>
            </a: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6046788" y="5137150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6503988" y="3079750"/>
            <a:ext cx="0" cy="281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8104188" y="506095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6503988" y="3079750"/>
            <a:ext cx="533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6503988" y="4679950"/>
            <a:ext cx="533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6122988" y="3384550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/>
              <a:t>1</a:t>
            </a: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7723188" y="506095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/>
              <a:t>1</a:t>
            </a:r>
          </a:p>
        </p:txBody>
      </p:sp>
      <p:sp>
        <p:nvSpPr>
          <p:cNvPr id="15480" name="Text Box 120"/>
          <p:cNvSpPr txBox="1">
            <a:spLocks noChangeArrowheads="1"/>
          </p:cNvSpPr>
          <p:nvPr/>
        </p:nvSpPr>
        <p:spPr bwMode="auto">
          <a:xfrm>
            <a:off x="413048" y="3573016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/>
              <a:t>解：</a:t>
            </a:r>
          </a:p>
        </p:txBody>
      </p:sp>
      <p:sp>
        <p:nvSpPr>
          <p:cNvPr id="15496" name="Text Box 136"/>
          <p:cNvSpPr txBox="1">
            <a:spLocks noChangeArrowheads="1"/>
          </p:cNvSpPr>
          <p:nvPr/>
        </p:nvSpPr>
        <p:spPr bwMode="auto">
          <a:xfrm>
            <a:off x="1516311" y="4365104"/>
            <a:ext cx="2246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F </a:t>
            </a:r>
            <a:r>
              <a:rPr lang="en-US" altLang="zh-CN" sz="3600" b="1"/>
              <a:t>( </a:t>
            </a:r>
            <a:r>
              <a:rPr lang="en-US" altLang="zh-CN" sz="3600" b="1" i="1"/>
              <a:t>x </a:t>
            </a:r>
            <a:r>
              <a:rPr lang="en-US" altLang="zh-CN" sz="3600" b="1"/>
              <a:t>,</a:t>
            </a:r>
            <a:r>
              <a:rPr lang="en-US" altLang="zh-CN" sz="3600" b="1" i="1"/>
              <a:t>y</a:t>
            </a:r>
            <a:r>
              <a:rPr lang="en-US" altLang="zh-CN" sz="3600" b="1"/>
              <a:t> )=0</a:t>
            </a:r>
            <a:endParaRPr lang="en-US" altLang="zh-CN" sz="3600" b="1" i="1"/>
          </a:p>
        </p:txBody>
      </p:sp>
      <p:sp>
        <p:nvSpPr>
          <p:cNvPr id="15503" name="Text Box 143"/>
          <p:cNvSpPr txBox="1">
            <a:spLocks noChangeArrowheads="1"/>
          </p:cNvSpPr>
          <p:nvPr/>
        </p:nvSpPr>
        <p:spPr bwMode="auto">
          <a:xfrm>
            <a:off x="255588" y="4941168"/>
            <a:ext cx="4837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/>
              <a:t>        2 ) 当 0</a:t>
            </a:r>
            <a:r>
              <a:rPr lang="en-US" altLang="zh-CN" sz="3600" b="1" dirty="0"/>
              <a:t>≤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, </a:t>
            </a:r>
            <a:r>
              <a:rPr lang="en-US" altLang="zh-CN" sz="3600" b="1" i="1" dirty="0"/>
              <a:t>y </a:t>
            </a:r>
            <a:r>
              <a:rPr lang="en-US" altLang="zh-CN" sz="3600" b="1" dirty="0"/>
              <a:t>≤1 </a:t>
            </a:r>
            <a:r>
              <a:rPr lang="zh-CN" altLang="en-US" sz="3600" b="1" dirty="0"/>
              <a:t>时</a:t>
            </a:r>
          </a:p>
        </p:txBody>
      </p:sp>
      <p:sp>
        <p:nvSpPr>
          <p:cNvPr id="15520" name="AutoShape 160"/>
          <p:cNvSpPr>
            <a:spLocks noChangeArrowheads="1"/>
          </p:cNvSpPr>
          <p:nvPr/>
        </p:nvSpPr>
        <p:spPr bwMode="auto">
          <a:xfrm>
            <a:off x="7037388" y="2774950"/>
            <a:ext cx="1600200" cy="838200"/>
          </a:xfrm>
          <a:prstGeom prst="wedgeRoundRectCallout">
            <a:avLst>
              <a:gd name="adj1" fmla="val -44940"/>
              <a:gd name="adj2" fmla="val 115532"/>
              <a:gd name="adj3" fmla="val 16667"/>
            </a:avLst>
          </a:prstGeom>
          <a:gradFill rotWithShape="1">
            <a:gsLst>
              <a:gs pos="0">
                <a:srgbClr val="00FF00">
                  <a:alpha val="50000"/>
                </a:srgbClr>
              </a:gs>
              <a:gs pos="50000">
                <a:srgbClr val="00FF00">
                  <a:gamma/>
                  <a:tint val="28627"/>
                  <a:invGamma/>
                </a:srgbClr>
              </a:gs>
              <a:gs pos="100000">
                <a:srgbClr val="00FF00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sz="3600" b="1" i="1">
                <a:ea typeface="宋体" pitchFamily="2" charset="-122"/>
              </a:rPr>
              <a:t>f</a:t>
            </a:r>
            <a:r>
              <a:rPr lang="en-US" altLang="zh-CN" sz="3600" b="1">
                <a:ea typeface="宋体" pitchFamily="2" charset="-122"/>
              </a:rPr>
              <a:t>(</a:t>
            </a:r>
            <a:r>
              <a:rPr lang="en-US" altLang="zh-CN" sz="3600" b="1" i="1">
                <a:ea typeface="宋体" pitchFamily="2" charset="-122"/>
              </a:rPr>
              <a:t>x</a:t>
            </a:r>
            <a:r>
              <a:rPr lang="en-US" altLang="zh-CN" sz="3600" b="1">
                <a:ea typeface="宋体" pitchFamily="2" charset="-122"/>
              </a:rPr>
              <a:t>,</a:t>
            </a:r>
            <a:r>
              <a:rPr lang="en-US" altLang="zh-CN" sz="3600" b="1" i="1">
                <a:ea typeface="宋体" pitchFamily="2" charset="-122"/>
              </a:rPr>
              <a:t>y</a:t>
            </a:r>
            <a:r>
              <a:rPr lang="en-US" altLang="zh-CN" sz="3600" b="1">
                <a:ea typeface="宋体" pitchFamily="2" charset="-122"/>
              </a:rPr>
              <a:t>)</a:t>
            </a:r>
            <a:r>
              <a:rPr lang="zh-CN" altLang="en-US" sz="3600" b="1">
                <a:ea typeface="宋体" pitchFamily="2" charset="-122"/>
              </a:rPr>
              <a:t>的非零区域</a:t>
            </a:r>
            <a:r>
              <a:rPr lang="zh-CN" altLang="en-US" sz="3600" i="1">
                <a:ea typeface="宋体" pitchFamily="2" charset="-122"/>
              </a:rPr>
              <a:t> 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4949825" y="5060950"/>
            <a:ext cx="1787525" cy="1752600"/>
            <a:chOff x="3560" y="2280"/>
            <a:chExt cx="1126" cy="1104"/>
          </a:xfrm>
        </p:grpSpPr>
        <p:sp>
          <p:nvSpPr>
            <p:cNvPr id="3124" name="Rectangle 164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0" name="Object 165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520560" imgH="215640" progId="Equation.3">
                    <p:embed/>
                  </p:oleObj>
                </mc:Choice>
                <mc:Fallback>
                  <p:oleObj name="Equation" r:id="rId9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504" name="Object 1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49403"/>
              </p:ext>
            </p:extLst>
          </p:nvPr>
        </p:nvGraphicFramePr>
        <p:xfrm>
          <a:off x="404813" y="5461024"/>
          <a:ext cx="44831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76160" imgH="330120" progId="Equation.DSMT4">
                  <p:embed/>
                </p:oleObj>
              </mc:Choice>
              <mc:Fallback>
                <p:oleObj name="Equation" r:id="rId10" imgW="16761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5461024"/>
                        <a:ext cx="448310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36" name="Text Box 176"/>
          <p:cNvSpPr txBox="1">
            <a:spLocks noChangeArrowheads="1"/>
          </p:cNvSpPr>
          <p:nvPr/>
        </p:nvSpPr>
        <p:spPr bwMode="auto">
          <a:xfrm>
            <a:off x="855787" y="3861048"/>
            <a:ext cx="3932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/>
              <a:t>1 ) 当 </a:t>
            </a:r>
            <a:r>
              <a:rPr lang="en-US" altLang="zh-CN" sz="3600" b="1" i="1" dirty="0"/>
              <a:t>x</a:t>
            </a:r>
            <a:r>
              <a:rPr lang="en-US" altLang="zh-CN" sz="3600" b="1" dirty="0"/>
              <a:t> ≤0 </a:t>
            </a:r>
            <a:r>
              <a:rPr lang="zh-CN" altLang="en-US" sz="3600" b="1" dirty="0"/>
              <a:t>或 </a:t>
            </a:r>
            <a:r>
              <a:rPr lang="en-US" altLang="zh-CN" sz="3600" b="1" i="1" dirty="0"/>
              <a:t>y </a:t>
            </a:r>
            <a:r>
              <a:rPr lang="en-US" altLang="zh-CN" sz="3600" b="1" dirty="0"/>
              <a:t>≤0 </a:t>
            </a:r>
            <a:r>
              <a:rPr lang="zh-CN" altLang="en-US" sz="3600" b="1" dirty="0"/>
              <a:t>时</a:t>
            </a:r>
          </a:p>
        </p:txBody>
      </p:sp>
      <p:grpSp>
        <p:nvGrpSpPr>
          <p:cNvPr id="7" name="Group 198"/>
          <p:cNvGrpSpPr>
            <a:grpSpLocks/>
          </p:cNvGrpSpPr>
          <p:nvPr/>
        </p:nvGrpSpPr>
        <p:grpSpPr bwMode="auto">
          <a:xfrm>
            <a:off x="5935663" y="4876800"/>
            <a:ext cx="1787525" cy="1752600"/>
            <a:chOff x="3560" y="2280"/>
            <a:chExt cx="1126" cy="1104"/>
          </a:xfrm>
        </p:grpSpPr>
        <p:sp>
          <p:nvSpPr>
            <p:cNvPr id="3123" name="Rectangle 199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9" name="Object 200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20560" imgH="215640" progId="Equation.3">
                    <p:embed/>
                  </p:oleObj>
                </mc:Choice>
                <mc:Fallback>
                  <p:oleObj name="Equation" r:id="rId12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01"/>
          <p:cNvGrpSpPr>
            <a:grpSpLocks/>
          </p:cNvGrpSpPr>
          <p:nvPr/>
        </p:nvGrpSpPr>
        <p:grpSpPr bwMode="auto">
          <a:xfrm>
            <a:off x="7032625" y="4818063"/>
            <a:ext cx="1787525" cy="1752600"/>
            <a:chOff x="3560" y="2280"/>
            <a:chExt cx="1126" cy="1104"/>
          </a:xfrm>
        </p:grpSpPr>
        <p:sp>
          <p:nvSpPr>
            <p:cNvPr id="3122" name="Rectangle 202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8" name="Object 203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20560" imgH="215640" progId="Equation.3">
                    <p:embed/>
                  </p:oleObj>
                </mc:Choice>
                <mc:Fallback>
                  <p:oleObj name="Equation" r:id="rId13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04"/>
          <p:cNvGrpSpPr>
            <a:grpSpLocks/>
          </p:cNvGrpSpPr>
          <p:nvPr/>
        </p:nvGrpSpPr>
        <p:grpSpPr bwMode="auto">
          <a:xfrm>
            <a:off x="5092700" y="3827463"/>
            <a:ext cx="1787525" cy="1752600"/>
            <a:chOff x="3560" y="2280"/>
            <a:chExt cx="1126" cy="1104"/>
          </a:xfrm>
        </p:grpSpPr>
        <p:sp>
          <p:nvSpPr>
            <p:cNvPr id="3121" name="Rectangle 205"/>
            <p:cNvSpPr>
              <a:spLocks noChangeArrowheads="1"/>
            </p:cNvSpPr>
            <p:nvPr/>
          </p:nvSpPr>
          <p:spPr bwMode="auto">
            <a:xfrm>
              <a:off x="3560" y="2525"/>
              <a:ext cx="803" cy="859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7" name="Object 206"/>
            <p:cNvGraphicFramePr>
              <a:graphicFrameLocks noChangeAspect="1"/>
            </p:cNvGraphicFramePr>
            <p:nvPr/>
          </p:nvGraphicFramePr>
          <p:xfrm>
            <a:off x="4166" y="2280"/>
            <a:ext cx="5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20560" imgH="215640" progId="Equation.3">
                    <p:embed/>
                  </p:oleObj>
                </mc:Choice>
                <mc:Fallback>
                  <p:oleObj name="Equation" r:id="rId14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2280"/>
                          <a:ext cx="52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596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50585"/>
              </p:ext>
            </p:extLst>
          </p:nvPr>
        </p:nvGraphicFramePr>
        <p:xfrm>
          <a:off x="4827588" y="5580087"/>
          <a:ext cx="12573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69800" imgH="228600" progId="Equation.DSMT4">
                  <p:embed/>
                </p:oleObj>
              </mc:Choice>
              <mc:Fallback>
                <p:oleObj name="Equation" r:id="rId15" imgW="469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5580087"/>
                        <a:ext cx="12573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5160963" y="965200"/>
            <a:ext cx="3910012" cy="1931988"/>
            <a:chOff x="5160963" y="965671"/>
            <a:chExt cx="3910285" cy="1931317"/>
          </a:xfrm>
        </p:grpSpPr>
        <p:sp>
          <p:nvSpPr>
            <p:cNvPr id="3112" name="Line 11"/>
            <p:cNvSpPr>
              <a:spLocks noChangeShapeType="1"/>
            </p:cNvSpPr>
            <p:nvPr/>
          </p:nvSpPr>
          <p:spPr bwMode="auto">
            <a:xfrm flipV="1">
              <a:off x="5160963" y="2636912"/>
              <a:ext cx="3659187" cy="24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3600"/>
            </a:p>
          </p:txBody>
        </p:sp>
        <p:sp>
          <p:nvSpPr>
            <p:cNvPr id="3113" name="Line 12"/>
            <p:cNvSpPr>
              <a:spLocks noChangeShapeType="1"/>
            </p:cNvSpPr>
            <p:nvPr/>
          </p:nvSpPr>
          <p:spPr bwMode="auto">
            <a:xfrm flipH="1" flipV="1">
              <a:off x="7016750" y="1124494"/>
              <a:ext cx="0" cy="17724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3600"/>
            </a:p>
          </p:txBody>
        </p:sp>
        <p:sp>
          <p:nvSpPr>
            <p:cNvPr id="3114" name="Text Box 32"/>
            <p:cNvSpPr txBox="1">
              <a:spLocks noChangeArrowheads="1"/>
            </p:cNvSpPr>
            <p:nvPr/>
          </p:nvSpPr>
          <p:spPr bwMode="auto">
            <a:xfrm>
              <a:off x="7812360" y="1052736"/>
              <a:ext cx="1258888" cy="461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>
                  <a:solidFill>
                    <a:srgbClr val="000000"/>
                  </a:solidFill>
                </a:rPr>
                <a:t>( </a:t>
              </a:r>
              <a:r>
                <a:rPr lang="en-US" altLang="zh-CN" sz="3600" i="1">
                  <a:solidFill>
                    <a:srgbClr val="000000"/>
                  </a:solidFill>
                </a:rPr>
                <a:t>x </a:t>
              </a:r>
              <a:r>
                <a:rPr lang="en-US" altLang="zh-CN" sz="3600">
                  <a:solidFill>
                    <a:srgbClr val="000000"/>
                  </a:solidFill>
                </a:rPr>
                <a:t>, </a:t>
              </a:r>
              <a:r>
                <a:rPr lang="en-US" altLang="zh-CN" sz="3600" i="1">
                  <a:solidFill>
                    <a:srgbClr val="000000"/>
                  </a:solidFill>
                </a:rPr>
                <a:t>y</a:t>
              </a:r>
              <a:r>
                <a:rPr lang="en-US" altLang="zh-CN" sz="3600">
                  <a:solidFill>
                    <a:srgbClr val="000000"/>
                  </a:solidFill>
                </a:rPr>
                <a:t> )</a:t>
              </a:r>
            </a:p>
          </p:txBody>
        </p:sp>
        <p:sp>
          <p:nvSpPr>
            <p:cNvPr id="3115" name="Text Box 37"/>
            <p:cNvSpPr txBox="1">
              <a:spLocks noChangeArrowheads="1"/>
            </p:cNvSpPr>
            <p:nvPr/>
          </p:nvSpPr>
          <p:spPr bwMode="auto">
            <a:xfrm>
              <a:off x="7028458" y="965671"/>
              <a:ext cx="423862" cy="461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3600" i="1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3116" name="Text Box 54"/>
            <p:cNvSpPr txBox="1">
              <a:spLocks noChangeArrowheads="1"/>
            </p:cNvSpPr>
            <p:nvPr/>
          </p:nvSpPr>
          <p:spPr bwMode="auto">
            <a:xfrm>
              <a:off x="8515350" y="2132856"/>
              <a:ext cx="377825" cy="461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3600" i="1">
                  <a:solidFill>
                    <a:srgbClr val="000000"/>
                  </a:solidFill>
                </a:rPr>
                <a:t>x</a:t>
              </a:r>
            </a:p>
          </p:txBody>
        </p:sp>
        <p:grpSp>
          <p:nvGrpSpPr>
            <p:cNvPr id="3117" name="Group 63"/>
            <p:cNvGrpSpPr>
              <a:grpSpLocks/>
            </p:cNvGrpSpPr>
            <p:nvPr/>
          </p:nvGrpSpPr>
          <p:grpSpPr bwMode="auto">
            <a:xfrm>
              <a:off x="5293369" y="1484784"/>
              <a:ext cx="2951039" cy="1412204"/>
              <a:chOff x="0" y="2544"/>
              <a:chExt cx="2554" cy="1344"/>
            </a:xfrm>
          </p:grpSpPr>
          <p:sp>
            <p:nvSpPr>
              <p:cNvPr id="3118" name="Line 60"/>
              <p:cNvSpPr>
                <a:spLocks noChangeShapeType="1"/>
              </p:cNvSpPr>
              <p:nvPr/>
            </p:nvSpPr>
            <p:spPr bwMode="auto">
              <a:xfrm>
                <a:off x="2536" y="2544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3600"/>
              </a:p>
            </p:txBody>
          </p:sp>
          <p:sp>
            <p:nvSpPr>
              <p:cNvPr id="3119" name="Line 26"/>
              <p:cNvSpPr>
                <a:spLocks noChangeShapeType="1"/>
              </p:cNvSpPr>
              <p:nvPr/>
            </p:nvSpPr>
            <p:spPr bwMode="auto">
              <a:xfrm>
                <a:off x="0" y="2565"/>
                <a:ext cx="25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3600"/>
              </a:p>
            </p:txBody>
          </p:sp>
          <p:sp>
            <p:nvSpPr>
              <p:cNvPr id="3120" name="Rectangle 58"/>
              <p:cNvSpPr>
                <a:spLocks noChangeArrowheads="1"/>
              </p:cNvSpPr>
              <p:nvPr/>
            </p:nvSpPr>
            <p:spPr bwMode="auto">
              <a:xfrm>
                <a:off x="288" y="2564"/>
                <a:ext cx="2266" cy="1315"/>
              </a:xfrm>
              <a:prstGeom prst="rect">
                <a:avLst/>
              </a:prstGeom>
              <a:solidFill>
                <a:srgbClr val="00FF00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600"/>
              </a:p>
            </p:txBody>
          </p:sp>
        </p:grpSp>
      </p:grp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407048"/>
              </p:ext>
            </p:extLst>
          </p:nvPr>
        </p:nvGraphicFramePr>
        <p:xfrm>
          <a:off x="231901" y="2789198"/>
          <a:ext cx="4916163" cy="63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1803400" imgH="330200" progId="Equation.3">
                  <p:embed/>
                </p:oleObj>
              </mc:Choice>
              <mc:Fallback>
                <p:oleObj name="公式" r:id="rId17" imgW="1803400" imgH="330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01" y="2789198"/>
                        <a:ext cx="4916163" cy="639802"/>
                      </a:xfrm>
                      <a:prstGeom prst="rect">
                        <a:avLst/>
                      </a:prstGeom>
                      <a:solidFill>
                        <a:schemeClr val="accent2">
                          <a:alpha val="44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7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1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1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2" grpId="0" animBg="1"/>
      <p:bldP spid="15366" grpId="0" autoUpdateAnimBg="0"/>
      <p:bldP spid="15370" grpId="0" animBg="1"/>
      <p:bldP spid="15371" grpId="0" animBg="1"/>
      <p:bldP spid="15374" grpId="0" autoUpdateAnimBg="0"/>
      <p:bldP spid="15375" grpId="0" autoUpdateAnimBg="0"/>
      <p:bldP spid="15376" grpId="0" autoUpdateAnimBg="0"/>
      <p:bldP spid="15377" grpId="0" autoUpdateAnimBg="0"/>
      <p:bldP spid="15378" grpId="0" autoUpdateAnimBg="0"/>
      <p:bldP spid="15480" grpId="0" autoUpdateAnimBg="0"/>
      <p:bldP spid="15496" grpId="0" autoUpdateAnimBg="0"/>
      <p:bldP spid="15503" grpId="0" autoUpdateAnimBg="0"/>
      <p:bldP spid="1553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0109"/>
              </p:ext>
            </p:extLst>
          </p:nvPr>
        </p:nvGraphicFramePr>
        <p:xfrm>
          <a:off x="509588" y="3646040"/>
          <a:ext cx="41179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330120" progId="Equation.DSMT4">
                  <p:embed/>
                </p:oleObj>
              </mc:Choice>
              <mc:Fallback>
                <p:oleObj name="Equation" r:id="rId2" imgW="16635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646040"/>
                        <a:ext cx="41179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5022"/>
              </p:ext>
            </p:extLst>
          </p:nvPr>
        </p:nvGraphicFramePr>
        <p:xfrm>
          <a:off x="454025" y="1814065"/>
          <a:ext cx="41179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560" imgH="330120" progId="Equation.DSMT4">
                  <p:embed/>
                </p:oleObj>
              </mc:Choice>
              <mc:Fallback>
                <p:oleObj name="Equation" r:id="rId4" imgW="16635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1814065"/>
                        <a:ext cx="41179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-252413" y="980628"/>
            <a:ext cx="530701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4400" b="1"/>
              <a:t>        3 ) 当 0</a:t>
            </a:r>
            <a:r>
              <a:rPr lang="en-US" altLang="zh-CN" sz="4400" b="1"/>
              <a:t>≤</a:t>
            </a:r>
            <a:r>
              <a:rPr lang="en-US" altLang="zh-CN" sz="4400" b="1" i="1"/>
              <a:t>x</a:t>
            </a:r>
            <a:r>
              <a:rPr lang="en-US" altLang="zh-CN" sz="4400" b="1"/>
              <a:t> ≤1 , </a:t>
            </a:r>
            <a:r>
              <a:rPr lang="en-US" altLang="zh-CN" sz="4400" b="1" i="1"/>
              <a:t>y</a:t>
            </a:r>
            <a:r>
              <a:rPr lang="zh-CN" altLang="en-US" sz="4400" b="1"/>
              <a:t>≥1 时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-323850" y="2839590"/>
            <a:ext cx="4724400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/>
              <a:t>        4 ) 当 0</a:t>
            </a:r>
            <a:r>
              <a:rPr lang="en-US" altLang="zh-CN" sz="4400" b="1"/>
              <a:t>≤</a:t>
            </a:r>
            <a:r>
              <a:rPr lang="en-US" altLang="zh-CN" sz="4400" b="1" i="1"/>
              <a:t>y</a:t>
            </a:r>
            <a:r>
              <a:rPr lang="en-US" altLang="zh-CN" sz="4400" b="1"/>
              <a:t> ≤1 , </a:t>
            </a:r>
            <a:r>
              <a:rPr lang="en-US" altLang="zh-CN" sz="4400" b="1" i="1"/>
              <a:t>x</a:t>
            </a:r>
            <a:r>
              <a:rPr lang="zh-CN" altLang="en-US" sz="4400" b="1"/>
              <a:t>≥1 时</a:t>
            </a: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5940425" y="4281488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 flipV="1">
            <a:off x="6397625" y="2225204"/>
            <a:ext cx="0" cy="281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400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397625" y="2833688"/>
            <a:ext cx="1447800" cy="1447800"/>
          </a:xfrm>
          <a:prstGeom prst="rect">
            <a:avLst/>
          </a:prstGeom>
          <a:solidFill>
            <a:srgbClr val="33CC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7997825" y="4205288"/>
            <a:ext cx="533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6397625" y="2225204"/>
            <a:ext cx="533400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6397625" y="3825404"/>
            <a:ext cx="533400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6016625" y="2530004"/>
            <a:ext cx="533400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1"/>
              <a:t>1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7616825" y="420528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/>
              <a:t>1</a:t>
            </a:r>
          </a:p>
        </p:txBody>
      </p:sp>
      <p:sp>
        <p:nvSpPr>
          <p:cNvPr id="38931" name="AutoShape 19"/>
          <p:cNvSpPr>
            <a:spLocks noChangeArrowheads="1"/>
          </p:cNvSpPr>
          <p:nvPr/>
        </p:nvSpPr>
        <p:spPr bwMode="auto">
          <a:xfrm>
            <a:off x="5292080" y="836712"/>
            <a:ext cx="1790700" cy="838200"/>
          </a:xfrm>
          <a:prstGeom prst="wedgeRoundRectCallout">
            <a:avLst>
              <a:gd name="adj1" fmla="val 47917"/>
              <a:gd name="adj2" fmla="val 215532"/>
              <a:gd name="adj3" fmla="val 16667"/>
            </a:avLst>
          </a:prstGeom>
          <a:gradFill rotWithShape="0">
            <a:gsLst>
              <a:gs pos="0">
                <a:srgbClr val="FFCCCC"/>
              </a:gs>
              <a:gs pos="50000">
                <a:srgbClr val="FFFFFF"/>
              </a:gs>
              <a:gs pos="100000">
                <a:srgbClr val="FFCC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4400" b="1" i="1"/>
              <a:t>f</a:t>
            </a:r>
            <a:r>
              <a:rPr lang="en-US" altLang="zh-CN" sz="4400" b="1"/>
              <a:t>(</a:t>
            </a:r>
            <a:r>
              <a:rPr lang="en-US" altLang="zh-CN" sz="4400" b="1" i="1"/>
              <a:t>x</a:t>
            </a:r>
            <a:r>
              <a:rPr lang="en-US" altLang="zh-CN" sz="4400" b="1"/>
              <a:t>,</a:t>
            </a:r>
            <a:r>
              <a:rPr lang="en-US" altLang="zh-CN" sz="4400" b="1" i="1"/>
              <a:t>y</a:t>
            </a:r>
            <a:r>
              <a:rPr lang="en-US" altLang="zh-CN" sz="4400" b="1"/>
              <a:t>)</a:t>
            </a:r>
            <a:r>
              <a:rPr lang="zh-CN" altLang="en-US" sz="4400" b="1"/>
              <a:t>的非零区域</a:t>
            </a:r>
            <a:r>
              <a:rPr lang="zh-CN" altLang="en-US" sz="4400" i="1"/>
              <a:t> 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75288" y="1658938"/>
            <a:ext cx="2632075" cy="2971800"/>
            <a:chOff x="2227" y="1589"/>
            <a:chExt cx="1658" cy="1872"/>
          </a:xfrm>
        </p:grpSpPr>
        <p:sp>
          <p:nvSpPr>
            <p:cNvPr id="4134" name="Rectangle 24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9" name="Object 25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20560" imgH="215640" progId="Equation.3">
                    <p:embed/>
                  </p:oleObj>
                </mc:Choice>
                <mc:Fallback>
                  <p:oleObj name="Equation" r:id="rId6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6245225" y="2833688"/>
            <a:ext cx="2632075" cy="2971800"/>
            <a:chOff x="2227" y="1589"/>
            <a:chExt cx="1658" cy="1872"/>
          </a:xfrm>
        </p:grpSpPr>
        <p:sp>
          <p:nvSpPr>
            <p:cNvPr id="4133" name="Rectangle 42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8" name="Object 43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560" imgH="215640" progId="Equation.3">
                    <p:embed/>
                  </p:oleObj>
                </mc:Choice>
                <mc:Fallback>
                  <p:oleObj name="Equation" r:id="rId8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6261100" y="1562100"/>
            <a:ext cx="2632075" cy="2971800"/>
            <a:chOff x="2227" y="1589"/>
            <a:chExt cx="1658" cy="1872"/>
          </a:xfrm>
        </p:grpSpPr>
        <p:sp>
          <p:nvSpPr>
            <p:cNvPr id="4132" name="Rectangle 45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7" name="Object 46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520560" imgH="215640" progId="Equation.3">
                    <p:embed/>
                  </p:oleObj>
                </mc:Choice>
                <mc:Fallback>
                  <p:oleObj name="Equation" r:id="rId9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483225" y="1690688"/>
            <a:ext cx="2632075" cy="2971800"/>
            <a:chOff x="2227" y="1589"/>
            <a:chExt cx="1658" cy="1872"/>
          </a:xfrm>
        </p:grpSpPr>
        <p:sp>
          <p:nvSpPr>
            <p:cNvPr id="4131" name="Rectangle 48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6" name="Object 49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20560" imgH="215640" progId="Equation.3">
                    <p:embed/>
                  </p:oleObj>
                </mc:Choice>
                <mc:Fallback>
                  <p:oleObj name="Equation" r:id="rId10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245225" y="2833688"/>
            <a:ext cx="2632075" cy="2971800"/>
            <a:chOff x="2227" y="1589"/>
            <a:chExt cx="1658" cy="1872"/>
          </a:xfrm>
        </p:grpSpPr>
        <p:sp>
          <p:nvSpPr>
            <p:cNvPr id="4130" name="Rectangle 54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5" name="Object 55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20560" imgH="215640" progId="Equation.3">
                    <p:embed/>
                  </p:oleObj>
                </mc:Choice>
                <mc:Fallback>
                  <p:oleObj name="Equation" r:id="rId11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68" name="Text Box 56"/>
          <p:cNvSpPr txBox="1">
            <a:spLocks noChangeArrowheads="1"/>
          </p:cNvSpPr>
          <p:nvPr/>
        </p:nvSpPr>
        <p:spPr bwMode="auto">
          <a:xfrm>
            <a:off x="34925" y="4738240"/>
            <a:ext cx="4191000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400" b="1"/>
              <a:t>   5 ) 当 1</a:t>
            </a:r>
            <a:r>
              <a:rPr lang="en-US" altLang="zh-CN" sz="4400" b="1"/>
              <a:t>≤</a:t>
            </a:r>
            <a:r>
              <a:rPr lang="en-US" altLang="zh-CN" sz="4400" b="1" i="1"/>
              <a:t>y</a:t>
            </a:r>
            <a:r>
              <a:rPr lang="en-US" altLang="zh-CN" sz="4400" b="1"/>
              <a:t> , </a:t>
            </a:r>
            <a:r>
              <a:rPr lang="en-US" altLang="zh-CN" sz="4400" b="1" i="1"/>
              <a:t>x</a:t>
            </a:r>
            <a:r>
              <a:rPr lang="zh-CN" altLang="en-US" sz="4400" b="1"/>
              <a:t>≥1 时</a:t>
            </a:r>
          </a:p>
        </p:txBody>
      </p:sp>
      <p:graphicFrame>
        <p:nvGraphicFramePr>
          <p:cNvPr id="38969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543242"/>
              </p:ext>
            </p:extLst>
          </p:nvPr>
        </p:nvGraphicFramePr>
        <p:xfrm>
          <a:off x="557213" y="5473724"/>
          <a:ext cx="40560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38000" imgH="330120" progId="Equation.DSMT4">
                  <p:embed/>
                </p:oleObj>
              </mc:Choice>
              <mc:Fallback>
                <p:oleObj name="Equation" r:id="rId12" imgW="16380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5473724"/>
                        <a:ext cx="4056062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6261100" y="1658938"/>
            <a:ext cx="2632075" cy="2971800"/>
            <a:chOff x="2227" y="1589"/>
            <a:chExt cx="1658" cy="1872"/>
          </a:xfrm>
        </p:grpSpPr>
        <p:sp>
          <p:nvSpPr>
            <p:cNvPr id="4129" name="Rectangle 59"/>
            <p:cNvSpPr>
              <a:spLocks noChangeArrowheads="1"/>
            </p:cNvSpPr>
            <p:nvPr/>
          </p:nvSpPr>
          <p:spPr bwMode="auto">
            <a:xfrm>
              <a:off x="2227" y="1930"/>
              <a:ext cx="1277" cy="1531"/>
            </a:xfrm>
            <a:prstGeom prst="rect">
              <a:avLst/>
            </a:prstGeom>
            <a:solidFill>
              <a:srgbClr val="3399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4" name="Object 60"/>
            <p:cNvGraphicFramePr>
              <a:graphicFrameLocks noChangeAspect="1"/>
            </p:cNvGraphicFramePr>
            <p:nvPr/>
          </p:nvGraphicFramePr>
          <p:xfrm>
            <a:off x="3190" y="1589"/>
            <a:ext cx="69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20560" imgH="215640" progId="Equation.3">
                    <p:embed/>
                  </p:oleObj>
                </mc:Choice>
                <mc:Fallback>
                  <p:oleObj name="Equation" r:id="rId14" imgW="5205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1589"/>
                          <a:ext cx="69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97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333573"/>
              </p:ext>
            </p:extLst>
          </p:nvPr>
        </p:nvGraphicFramePr>
        <p:xfrm>
          <a:off x="4537075" y="1909315"/>
          <a:ext cx="7858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17160" imgH="203040" progId="Equation.DSMT4">
                  <p:embed/>
                </p:oleObj>
              </mc:Choice>
              <mc:Fallback>
                <p:oleObj name="Equation" r:id="rId15" imgW="317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75" y="1909315"/>
                        <a:ext cx="7858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2389"/>
              </p:ext>
            </p:extLst>
          </p:nvPr>
        </p:nvGraphicFramePr>
        <p:xfrm>
          <a:off x="4578350" y="3765103"/>
          <a:ext cx="7858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17160" imgH="228600" progId="Equation.DSMT4">
                  <p:embed/>
                </p:oleObj>
              </mc:Choice>
              <mc:Fallback>
                <p:oleObj name="Equation" r:id="rId17" imgW="317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3765103"/>
                        <a:ext cx="78581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76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45216"/>
              </p:ext>
            </p:extLst>
          </p:nvPr>
        </p:nvGraphicFramePr>
        <p:xfrm>
          <a:off x="4564063" y="5548337"/>
          <a:ext cx="94456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53800" imgH="177480" progId="Equation.DSMT4">
                  <p:embed/>
                </p:oleObj>
              </mc:Choice>
              <mc:Fallback>
                <p:oleObj name="Equation" r:id="rId19" imgW="253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5548337"/>
                        <a:ext cx="944562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22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autoUpdateAnimBg="0"/>
      <p:bldP spid="38922" grpId="0" autoUpdateAnimBg="0"/>
      <p:bldP spid="38923" grpId="0" animBg="1"/>
      <p:bldP spid="38924" grpId="0" animBg="1"/>
      <p:bldP spid="38925" grpId="0" animBg="1"/>
      <p:bldP spid="38926" grpId="0" autoUpdateAnimBg="0"/>
      <p:bldP spid="38927" grpId="0" autoUpdateAnimBg="0"/>
      <p:bldP spid="38928" grpId="0" autoUpdateAnimBg="0"/>
      <p:bldP spid="38929" grpId="0" autoUpdateAnimBg="0"/>
      <p:bldP spid="38930" grpId="0" autoUpdateAnimBg="0"/>
      <p:bldP spid="38931" grpId="0" animBg="1" autoUpdateAnimBg="0"/>
      <p:bldP spid="3896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4671888" y="1052736"/>
            <a:ext cx="37338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例：</a:t>
            </a:r>
            <a:r>
              <a:rPr lang="zh-CN" altLang="en-US" sz="4000" b="1" dirty="0">
                <a:solidFill>
                  <a:srgbClr val="990033"/>
                </a:solidFill>
              </a:rPr>
              <a:t>炮弹发射</a:t>
            </a:r>
            <a:r>
              <a:rPr lang="zh-CN" altLang="en-US" sz="4000" b="1" dirty="0"/>
              <a:t>试验</a:t>
            </a:r>
          </a:p>
        </p:txBody>
      </p:sp>
      <p:pic>
        <p:nvPicPr>
          <p:cNvPr id="5125" name="Picture 5" descr="2[5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76" y="1700808"/>
            <a:ext cx="640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774898" y="3356992"/>
            <a:ext cx="7829550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       炮弹在地面的命中点位置要由</a:t>
            </a:r>
            <a:r>
              <a:rPr lang="zh-CN" altLang="en-US" sz="4000" b="1" dirty="0">
                <a:solidFill>
                  <a:srgbClr val="990033"/>
                </a:solidFill>
              </a:rPr>
              <a:t>两个随机变量( </a:t>
            </a:r>
            <a:r>
              <a:rPr lang="en-US" altLang="zh-CN" sz="4000" b="1" i="1" dirty="0">
                <a:solidFill>
                  <a:srgbClr val="990033"/>
                </a:solidFill>
              </a:rPr>
              <a:t>X</a:t>
            </a:r>
            <a:r>
              <a:rPr lang="en-US" altLang="zh-CN" sz="4000" b="1" dirty="0">
                <a:solidFill>
                  <a:srgbClr val="990033"/>
                </a:solidFill>
              </a:rPr>
              <a:t> ,</a:t>
            </a:r>
            <a:r>
              <a:rPr lang="en-US" altLang="zh-CN" sz="4000" b="1" i="1" dirty="0">
                <a:solidFill>
                  <a:srgbClr val="990033"/>
                </a:solidFill>
              </a:rPr>
              <a:t>Y</a:t>
            </a:r>
            <a:r>
              <a:rPr lang="en-US" altLang="zh-CN" sz="4000" b="1" dirty="0">
                <a:solidFill>
                  <a:srgbClr val="990033"/>
                </a:solidFill>
              </a:rPr>
              <a:t> )</a:t>
            </a:r>
            <a:r>
              <a:rPr lang="zh-CN" altLang="en-US" sz="4000" b="1" dirty="0"/>
              <a:t>来确定</a:t>
            </a:r>
            <a:r>
              <a:rPr lang="en-US" altLang="zh-CN" sz="4000" b="1" dirty="0"/>
              <a:t>.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467544" y="4437112"/>
            <a:ext cx="8070850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例：电子放大器的干扰电流由其 </a:t>
            </a:r>
            <a:r>
              <a:rPr lang="zh-CN" altLang="en-US" sz="4000" b="1" dirty="0">
                <a:solidFill>
                  <a:srgbClr val="990033"/>
                </a:solidFill>
              </a:rPr>
              <a:t>振幅</a:t>
            </a:r>
            <a:r>
              <a:rPr lang="zh-CN" altLang="en-US" sz="4000" b="1" dirty="0"/>
              <a:t>和</a:t>
            </a:r>
            <a:r>
              <a:rPr lang="zh-CN" altLang="en-US" sz="4000" b="1" dirty="0">
                <a:solidFill>
                  <a:srgbClr val="990033"/>
                </a:solidFill>
              </a:rPr>
              <a:t>相位</a:t>
            </a:r>
            <a:r>
              <a:rPr lang="zh-CN" altLang="en-US" sz="4000" b="1" dirty="0"/>
              <a:t>两个 随机变量来确定.</a:t>
            </a:r>
            <a:endParaRPr lang="en-US" altLang="zh-CN" sz="4000" b="1" dirty="0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67544" y="5445224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例：飞机在空中的位置要由</a:t>
            </a:r>
            <a:r>
              <a:rPr lang="zh-CN" altLang="en-US" sz="4000" b="1" dirty="0">
                <a:solidFill>
                  <a:srgbClr val="990033"/>
                </a:solidFill>
              </a:rPr>
              <a:t>三个随机变量 ( </a:t>
            </a:r>
            <a:r>
              <a:rPr lang="en-US" altLang="zh-CN" sz="4000" b="1" i="1" dirty="0">
                <a:solidFill>
                  <a:srgbClr val="990033"/>
                </a:solidFill>
              </a:rPr>
              <a:t>X</a:t>
            </a:r>
            <a:r>
              <a:rPr lang="en-US" altLang="zh-CN" sz="4000" b="1" dirty="0">
                <a:solidFill>
                  <a:srgbClr val="990033"/>
                </a:solidFill>
              </a:rPr>
              <a:t>, </a:t>
            </a:r>
            <a:r>
              <a:rPr lang="en-US" altLang="zh-CN" sz="4000" b="1" i="1" dirty="0">
                <a:solidFill>
                  <a:srgbClr val="990033"/>
                </a:solidFill>
              </a:rPr>
              <a:t>Y</a:t>
            </a:r>
            <a:r>
              <a:rPr lang="en-US" altLang="zh-CN" sz="4000" b="1" dirty="0">
                <a:solidFill>
                  <a:srgbClr val="990033"/>
                </a:solidFill>
              </a:rPr>
              <a:t>, </a:t>
            </a:r>
            <a:r>
              <a:rPr lang="en-US" altLang="zh-CN" sz="4000" b="1" i="1" dirty="0">
                <a:solidFill>
                  <a:srgbClr val="990033"/>
                </a:solidFill>
              </a:rPr>
              <a:t>Z </a:t>
            </a:r>
            <a:r>
              <a:rPr lang="en-US" altLang="zh-CN" sz="4000" b="1" dirty="0">
                <a:solidFill>
                  <a:srgbClr val="990033"/>
                </a:solidFill>
              </a:rPr>
              <a:t>)</a:t>
            </a:r>
            <a:r>
              <a:rPr lang="zh-CN" altLang="en-US" sz="4000" b="1" dirty="0"/>
              <a:t>来确定.</a:t>
            </a:r>
          </a:p>
        </p:txBody>
      </p:sp>
      <p:sp>
        <p:nvSpPr>
          <p:cNvPr id="9" name="Text Box 5">
            <a:hlinkClick r:id="rId4" action="ppaction://hlinkpres?slideindex=1&amp;slidetitle=1"/>
          </p:cNvPr>
          <p:cNvSpPr txBox="1">
            <a:spLocks noChangeArrowheads="1"/>
          </p:cNvSpPr>
          <p:nvPr/>
        </p:nvSpPr>
        <p:spPr bwMode="auto">
          <a:xfrm>
            <a:off x="710059" y="908720"/>
            <a:ext cx="3717925" cy="5588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rgbClr val="FFFFFF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000" baseline="0" dirty="0">
                <a:solidFill>
                  <a:srgbClr val="000000"/>
                </a:solidFill>
              </a:rPr>
              <a:t>多维随机变量的引入</a:t>
            </a:r>
          </a:p>
        </p:txBody>
      </p:sp>
    </p:spTree>
    <p:extLst>
      <p:ext uri="{BB962C8B-B14F-4D97-AF65-F5344CB8AC3E}">
        <p14:creationId xmlns:p14="http://schemas.microsoft.com/office/powerpoint/2010/main" val="42134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utoUpdateAnimBg="0"/>
      <p:bldP spid="5128" grpId="0" autoUpdateAnimBg="0"/>
      <p:bldP spid="5129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395288" y="2852738"/>
            <a:ext cx="2917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综上所叙得：</a:t>
            </a:r>
          </a:p>
        </p:txBody>
      </p:sp>
      <p:graphicFrame>
        <p:nvGraphicFramePr>
          <p:cNvPr id="256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684205"/>
              </p:ext>
            </p:extLst>
          </p:nvPr>
        </p:nvGraphicFramePr>
        <p:xfrm>
          <a:off x="395288" y="3509963"/>
          <a:ext cx="5329237" cy="279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360" imgH="1155600" progId="Equation.3">
                  <p:embed/>
                </p:oleObj>
              </mc:Choice>
              <mc:Fallback>
                <p:oleObj name="Equation" r:id="rId2" imgW="2133360" imgH="11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509963"/>
                        <a:ext cx="5329237" cy="279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5" name="Group 54"/>
          <p:cNvGrpSpPr>
            <a:grpSpLocks/>
          </p:cNvGrpSpPr>
          <p:nvPr/>
        </p:nvGrpSpPr>
        <p:grpSpPr bwMode="auto">
          <a:xfrm>
            <a:off x="382588" y="781249"/>
            <a:ext cx="8077200" cy="2071687"/>
            <a:chOff x="241" y="401"/>
            <a:chExt cx="5088" cy="1305"/>
          </a:xfrm>
        </p:grpSpPr>
        <p:sp>
          <p:nvSpPr>
            <p:cNvPr id="5146" name="Text Box 9"/>
            <p:cNvSpPr txBox="1">
              <a:spLocks noChangeArrowheads="1"/>
            </p:cNvSpPr>
            <p:nvPr/>
          </p:nvSpPr>
          <p:spPr bwMode="auto">
            <a:xfrm>
              <a:off x="241" y="401"/>
              <a:ext cx="50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/>
                <a:t>例3.1.3: 已知二维随机变量( </a:t>
              </a:r>
              <a:r>
                <a:rPr lang="en-US" altLang="zh-CN" sz="4000" b="1" i="1" dirty="0"/>
                <a:t>X</a:t>
              </a:r>
              <a:r>
                <a:rPr lang="en-US" altLang="zh-CN" sz="4000" b="1" dirty="0"/>
                <a:t> , </a:t>
              </a:r>
              <a:r>
                <a:rPr lang="en-US" altLang="zh-CN" sz="4000" b="1" i="1" dirty="0"/>
                <a:t>Y </a:t>
              </a:r>
              <a:r>
                <a:rPr lang="en-US" altLang="zh-CN" sz="4000" b="1" dirty="0"/>
                <a:t>)</a:t>
              </a:r>
              <a:r>
                <a:rPr lang="zh-CN" altLang="en-US" sz="4000" b="1" dirty="0"/>
                <a:t>的联合概率密度</a:t>
              </a:r>
              <a:endParaRPr lang="zh-CN" altLang="en-US" sz="4000" b="1" i="1" dirty="0"/>
            </a:p>
          </p:txBody>
        </p:sp>
        <p:graphicFrame>
          <p:nvGraphicFramePr>
            <p:cNvPr id="5123" name="Object 10"/>
            <p:cNvGraphicFramePr>
              <a:graphicFrameLocks noChangeAspect="1"/>
            </p:cNvGraphicFramePr>
            <p:nvPr/>
          </p:nvGraphicFramePr>
          <p:xfrm>
            <a:off x="1313" y="754"/>
            <a:ext cx="272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349360" imgH="469800" progId="Equation.DSMT4">
                    <p:embed/>
                  </p:oleObj>
                </mc:Choice>
                <mc:Fallback>
                  <p:oleObj name="Equation" r:id="rId4" imgW="2349360" imgH="46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3" y="754"/>
                          <a:ext cx="2726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7" name="Text Box 11"/>
            <p:cNvSpPr txBox="1">
              <a:spLocks noChangeArrowheads="1"/>
            </p:cNvSpPr>
            <p:nvPr/>
          </p:nvSpPr>
          <p:spPr bwMode="auto">
            <a:xfrm>
              <a:off x="1020" y="1379"/>
              <a:ext cx="34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000" b="1"/>
                <a:t>试写出( </a:t>
              </a:r>
              <a:r>
                <a:rPr lang="en-US" altLang="zh-CN" sz="4000" b="1" i="1"/>
                <a:t>X</a:t>
              </a:r>
              <a:r>
                <a:rPr lang="en-US" altLang="zh-CN" sz="4000" b="1"/>
                <a:t> , </a:t>
              </a:r>
              <a:r>
                <a:rPr lang="en-US" altLang="zh-CN" sz="4000" b="1" i="1"/>
                <a:t>Y </a:t>
              </a:r>
              <a:r>
                <a:rPr lang="en-US" altLang="zh-CN" sz="4000" b="1"/>
                <a:t>)</a:t>
              </a:r>
              <a:r>
                <a:rPr lang="zh-CN" altLang="en-US" sz="4000" b="1"/>
                <a:t>的联合分布函数</a:t>
              </a:r>
              <a:r>
                <a:rPr lang="en-US" altLang="zh-CN" sz="4000" b="1"/>
                <a:t>.</a:t>
              </a:r>
            </a:p>
          </p:txBody>
        </p:sp>
      </p:grpSp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382588" y="269398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4000" b="1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3276601" y="2781301"/>
            <a:ext cx="5543552" cy="3267076"/>
            <a:chOff x="1879" y="1254"/>
            <a:chExt cx="3492" cy="2058"/>
          </a:xfrm>
        </p:grpSpPr>
        <p:sp>
          <p:nvSpPr>
            <p:cNvPr id="5130" name="Line 14"/>
            <p:cNvSpPr>
              <a:spLocks noChangeShapeType="1"/>
            </p:cNvSpPr>
            <p:nvPr/>
          </p:nvSpPr>
          <p:spPr bwMode="auto">
            <a:xfrm>
              <a:off x="3648" y="2832"/>
              <a:ext cx="16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5131" name="Line 15"/>
            <p:cNvSpPr>
              <a:spLocks noChangeShapeType="1"/>
            </p:cNvSpPr>
            <p:nvPr/>
          </p:nvSpPr>
          <p:spPr bwMode="auto">
            <a:xfrm flipV="1">
              <a:off x="3936" y="1536"/>
              <a:ext cx="0" cy="17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25616" name="Rectangle 16"/>
            <p:cNvSpPr>
              <a:spLocks noChangeArrowheads="1"/>
            </p:cNvSpPr>
            <p:nvPr/>
          </p:nvSpPr>
          <p:spPr bwMode="auto">
            <a:xfrm>
              <a:off x="3936" y="1920"/>
              <a:ext cx="912" cy="912"/>
            </a:xfrm>
            <a:prstGeom prst="rect">
              <a:avLst/>
            </a:prstGeom>
            <a:gradFill rotWithShape="1">
              <a:gsLst>
                <a:gs pos="0">
                  <a:srgbClr val="FFFF00">
                    <a:alpha val="50000"/>
                  </a:srgbClr>
                </a:gs>
                <a:gs pos="50000">
                  <a:srgbClr val="FFFF00">
                    <a:gamma/>
                    <a:tint val="15686"/>
                    <a:invGamma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4000">
                <a:ea typeface="宋体" pitchFamily="2" charset="-122"/>
              </a:endParaRPr>
            </a:p>
          </p:txBody>
        </p:sp>
        <p:sp>
          <p:nvSpPr>
            <p:cNvPr id="25617" name="Text Box 17"/>
            <p:cNvSpPr txBox="1">
              <a:spLocks noChangeArrowheads="1"/>
            </p:cNvSpPr>
            <p:nvPr/>
          </p:nvSpPr>
          <p:spPr bwMode="auto">
            <a:xfrm>
              <a:off x="4944" y="2784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</a:t>
              </a:r>
            </a:p>
          </p:txBody>
        </p:sp>
        <p:sp>
          <p:nvSpPr>
            <p:cNvPr id="25618" name="Text Box 18"/>
            <p:cNvSpPr txBox="1">
              <a:spLocks noChangeArrowheads="1"/>
            </p:cNvSpPr>
            <p:nvPr/>
          </p:nvSpPr>
          <p:spPr bwMode="auto">
            <a:xfrm>
              <a:off x="3936" y="1536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</a:t>
              </a:r>
            </a:p>
          </p:txBody>
        </p:sp>
        <p:sp>
          <p:nvSpPr>
            <p:cNvPr id="25619" name="Text Box 19"/>
            <p:cNvSpPr txBox="1">
              <a:spLocks noChangeArrowheads="1"/>
            </p:cNvSpPr>
            <p:nvPr/>
          </p:nvSpPr>
          <p:spPr bwMode="auto">
            <a:xfrm>
              <a:off x="3936" y="2544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0</a:t>
              </a:r>
            </a:p>
          </p:txBody>
        </p:sp>
        <p:sp>
          <p:nvSpPr>
            <p:cNvPr id="5138" name="Text Box 20"/>
            <p:cNvSpPr txBox="1">
              <a:spLocks noChangeArrowheads="1"/>
            </p:cNvSpPr>
            <p:nvPr/>
          </p:nvSpPr>
          <p:spPr bwMode="auto">
            <a:xfrm>
              <a:off x="3696" y="172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/>
                <a:t>1</a:t>
              </a:r>
            </a:p>
          </p:txBody>
        </p:sp>
        <p:sp>
          <p:nvSpPr>
            <p:cNvPr id="5139" name="Text Box 21"/>
            <p:cNvSpPr txBox="1">
              <a:spLocks noChangeArrowheads="1"/>
            </p:cNvSpPr>
            <p:nvPr/>
          </p:nvSpPr>
          <p:spPr bwMode="auto">
            <a:xfrm>
              <a:off x="4704" y="278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/>
                <a:t>1</a:t>
              </a:r>
            </a:p>
          </p:txBody>
        </p:sp>
        <p:sp>
          <p:nvSpPr>
            <p:cNvPr id="25622" name="AutoShape 22"/>
            <p:cNvSpPr>
              <a:spLocks noChangeArrowheads="1"/>
            </p:cNvSpPr>
            <p:nvPr/>
          </p:nvSpPr>
          <p:spPr bwMode="auto">
            <a:xfrm>
              <a:off x="4274" y="1254"/>
              <a:ext cx="1097" cy="528"/>
            </a:xfrm>
            <a:prstGeom prst="wedgeRoundRectCallout">
              <a:avLst>
                <a:gd name="adj1" fmla="val -44940"/>
                <a:gd name="adj2" fmla="val 115532"/>
                <a:gd name="adj3" fmla="val 16667"/>
              </a:avLst>
            </a:prstGeom>
            <a:gradFill rotWithShape="1">
              <a:gsLst>
                <a:gs pos="0">
                  <a:srgbClr val="00FF00">
                    <a:alpha val="50000"/>
                  </a:srgbClr>
                </a:gs>
                <a:gs pos="50000">
                  <a:srgbClr val="00FF00">
                    <a:gamma/>
                    <a:tint val="9412"/>
                    <a:invGamma/>
                  </a:srgbClr>
                </a:gs>
                <a:gs pos="100000">
                  <a:srgbClr val="00FF00">
                    <a:alpha val="50000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altLang="zh-CN" sz="4000" b="1" i="1" dirty="0">
                  <a:ea typeface="宋体" pitchFamily="2" charset="-122"/>
                </a:rPr>
                <a:t>f</a:t>
              </a:r>
              <a:r>
                <a:rPr lang="en-US" altLang="zh-CN" sz="4000" b="1" dirty="0">
                  <a:ea typeface="宋体" pitchFamily="2" charset="-122"/>
                </a:rPr>
                <a:t>(</a:t>
              </a:r>
              <a:r>
                <a:rPr lang="en-US" altLang="zh-CN" sz="4000" b="1" i="1" dirty="0" err="1">
                  <a:ea typeface="宋体" pitchFamily="2" charset="-122"/>
                </a:rPr>
                <a:t>x</a:t>
              </a:r>
              <a:r>
                <a:rPr lang="en-US" altLang="zh-CN" sz="4000" b="1" dirty="0" err="1">
                  <a:ea typeface="宋体" pitchFamily="2" charset="-122"/>
                </a:rPr>
                <a:t>,</a:t>
              </a:r>
              <a:r>
                <a:rPr lang="en-US" altLang="zh-CN" sz="4000" b="1" i="1" dirty="0" err="1">
                  <a:ea typeface="宋体" pitchFamily="2" charset="-122"/>
                </a:rPr>
                <a:t>y</a:t>
              </a:r>
              <a:r>
                <a:rPr lang="en-US" altLang="zh-CN" sz="4000" b="1" dirty="0">
                  <a:ea typeface="宋体" pitchFamily="2" charset="-122"/>
                </a:rPr>
                <a:t>)</a:t>
              </a:r>
              <a:r>
                <a:rPr lang="zh-CN" altLang="en-US" sz="4000" b="1" dirty="0">
                  <a:ea typeface="宋体" pitchFamily="2" charset="-122"/>
                </a:rPr>
                <a:t>的非零区域</a:t>
              </a:r>
              <a:r>
                <a:rPr lang="zh-CN" altLang="en-US" sz="4000" i="1" dirty="0">
                  <a:ea typeface="宋体" pitchFamily="2" charset="-122"/>
                </a:rPr>
                <a:t> </a:t>
              </a: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1879" y="1344"/>
              <a:ext cx="1859" cy="272"/>
            </a:xfrm>
            <a:prstGeom prst="wedgeRoundRectCallout">
              <a:avLst>
                <a:gd name="adj1" fmla="val -44940"/>
                <a:gd name="adj2" fmla="val 115532"/>
                <a:gd name="adj3" fmla="val 16667"/>
              </a:avLst>
            </a:prstGeom>
            <a:gradFill rotWithShape="1">
              <a:gsLst>
                <a:gs pos="0">
                  <a:srgbClr val="00FF00">
                    <a:alpha val="50000"/>
                  </a:srgbClr>
                </a:gs>
                <a:gs pos="50000">
                  <a:srgbClr val="00FF00">
                    <a:gamma/>
                    <a:tint val="9412"/>
                    <a:invGamma/>
                  </a:srgbClr>
                </a:gs>
                <a:gs pos="100000">
                  <a:srgbClr val="00FF00">
                    <a:alpha val="50000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4000" b="1" dirty="0">
                  <a:ea typeface="宋体" pitchFamily="2" charset="-122"/>
                </a:rPr>
                <a:t>整个二维实数平面</a:t>
              </a:r>
              <a:r>
                <a:rPr lang="zh-CN" altLang="en-US" sz="4000" i="1" dirty="0">
                  <a:ea typeface="宋体" pitchFamily="2" charset="-122"/>
                </a:rPr>
                <a:t> </a:t>
              </a:r>
            </a:p>
          </p:txBody>
        </p:sp>
      </p:grpSp>
      <p:pic>
        <p:nvPicPr>
          <p:cNvPr id="25653" name="Picture 53" descr="u=4071768608,2259633986&amp;fm=0&amp;gp=0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5877272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1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0" name="Rectangle 64"/>
          <p:cNvSpPr>
            <a:spLocks noChangeArrowheads="1"/>
          </p:cNvSpPr>
          <p:nvPr/>
        </p:nvSpPr>
        <p:spPr bwMode="auto">
          <a:xfrm>
            <a:off x="6735763" y="2609850"/>
            <a:ext cx="1828800" cy="36576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280391" y="692696"/>
            <a:ext cx="7903171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例3.1.4 : 已知二维随机变量( 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 , 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)</a:t>
            </a:r>
            <a:r>
              <a:rPr lang="zh-CN" altLang="en-US" sz="4000" b="1" dirty="0"/>
              <a:t>的联合概率密度</a:t>
            </a:r>
            <a:endParaRPr lang="zh-CN" altLang="en-US" sz="4000" b="1" i="1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983782"/>
              </p:ext>
            </p:extLst>
          </p:nvPr>
        </p:nvGraphicFramePr>
        <p:xfrm>
          <a:off x="1749276" y="1051892"/>
          <a:ext cx="440690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6880" imgH="685800" progId="Equation.DSMT4">
                  <p:embed/>
                </p:oleObj>
              </mc:Choice>
              <mc:Fallback>
                <p:oleObj name="Equation" r:id="rId2" imgW="266688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276" y="1051892"/>
                        <a:ext cx="4406900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5745163" y="565785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6126163" y="2457450"/>
            <a:ext cx="0" cy="381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8183563" y="565785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6126163" y="520065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5668963" y="268605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6735763" y="260985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05" name="Freeform 29"/>
          <p:cNvSpPr>
            <a:spLocks/>
          </p:cNvSpPr>
          <p:nvPr/>
        </p:nvSpPr>
        <p:spPr bwMode="auto">
          <a:xfrm>
            <a:off x="6278563" y="2990850"/>
            <a:ext cx="2686050" cy="2486025"/>
          </a:xfrm>
          <a:custGeom>
            <a:avLst/>
            <a:gdLst>
              <a:gd name="T0" fmla="*/ 0 w 1692"/>
              <a:gd name="T1" fmla="*/ 0 h 1566"/>
              <a:gd name="T2" fmla="*/ 2147483647 w 1692"/>
              <a:gd name="T3" fmla="*/ 2147483647 h 1566"/>
              <a:gd name="T4" fmla="*/ 2147483647 w 1692"/>
              <a:gd name="T5" fmla="*/ 2147483647 h 1566"/>
              <a:gd name="T6" fmla="*/ 0 60000 65536"/>
              <a:gd name="T7" fmla="*/ 0 60000 65536"/>
              <a:gd name="T8" fmla="*/ 0 60000 65536"/>
              <a:gd name="T9" fmla="*/ 0 w 1692"/>
              <a:gd name="T10" fmla="*/ 0 h 1566"/>
              <a:gd name="T11" fmla="*/ 1692 w 1692"/>
              <a:gd name="T12" fmla="*/ 1566 h 15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2" h="1566">
                <a:moveTo>
                  <a:pt x="0" y="0"/>
                </a:moveTo>
                <a:cubicBezTo>
                  <a:pt x="52" y="218"/>
                  <a:pt x="30" y="1050"/>
                  <a:pt x="312" y="1308"/>
                </a:cubicBezTo>
                <a:cubicBezTo>
                  <a:pt x="594" y="1566"/>
                  <a:pt x="1405" y="1498"/>
                  <a:pt x="1692" y="154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V="1">
            <a:off x="5668963" y="3067050"/>
            <a:ext cx="297180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6735763" y="3067050"/>
            <a:ext cx="1905000" cy="2362200"/>
            <a:chOff x="4080" y="1632"/>
            <a:chExt cx="1200" cy="1488"/>
          </a:xfrm>
        </p:grpSpPr>
        <p:sp>
          <p:nvSpPr>
            <p:cNvPr id="6177" name="Freeform 45"/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78" name="Freeform 48"/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159" name="Text Box 51"/>
          <p:cNvSpPr txBox="1">
            <a:spLocks noChangeArrowheads="1"/>
          </p:cNvSpPr>
          <p:nvPr/>
        </p:nvSpPr>
        <p:spPr bwMode="auto">
          <a:xfrm>
            <a:off x="251520" y="2492896"/>
            <a:ext cx="518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求关于</a:t>
            </a:r>
            <a:r>
              <a:rPr lang="en-US" altLang="zh-CN" sz="4000" b="1" i="1" dirty="0"/>
              <a:t>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的边缘概率密度 </a:t>
            </a:r>
            <a:r>
              <a:rPr lang="en-US" altLang="zh-CN" sz="4000" b="1" i="1" dirty="0" err="1"/>
              <a:t>f</a:t>
            </a:r>
            <a:r>
              <a:rPr lang="en-US" altLang="zh-CN" sz="3200" b="1" i="1" baseline="-25000" dirty="0" err="1"/>
              <a:t>Y</a:t>
            </a:r>
            <a:r>
              <a:rPr lang="en-US" altLang="zh-CN" sz="4000" b="1" baseline="-25000" dirty="0"/>
              <a:t> </a:t>
            </a:r>
            <a:r>
              <a:rPr lang="en-US" altLang="zh-CN" sz="4000" b="1" dirty="0"/>
              <a:t>( 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). 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6318250" y="2990850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xy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6735763" y="3067050"/>
            <a:ext cx="1905000" cy="2362200"/>
            <a:chOff x="4080" y="1632"/>
            <a:chExt cx="1200" cy="1488"/>
          </a:xfrm>
        </p:grpSpPr>
        <p:sp>
          <p:nvSpPr>
            <p:cNvPr id="6175" name="Freeform 66"/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76" name="Freeform 67"/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639" name="Text Box 63"/>
          <p:cNvSpPr txBox="1">
            <a:spLocks noChangeArrowheads="1"/>
          </p:cNvSpPr>
          <p:nvPr/>
        </p:nvSpPr>
        <p:spPr bwMode="auto">
          <a:xfrm>
            <a:off x="6735763" y="2349500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24629" name="Text Box 53"/>
          <p:cNvSpPr txBox="1">
            <a:spLocks noChangeArrowheads="1"/>
          </p:cNvSpPr>
          <p:nvPr/>
        </p:nvSpPr>
        <p:spPr bwMode="auto">
          <a:xfrm>
            <a:off x="475358" y="3731146"/>
            <a:ext cx="50292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4000" b="1"/>
              <a:t>求</a:t>
            </a:r>
            <a:r>
              <a:rPr lang="en-US" altLang="zh-CN" sz="4000" b="1" i="1"/>
              <a:t>Y</a:t>
            </a:r>
            <a:r>
              <a:rPr lang="zh-CN" altLang="en-US" sz="4000" b="1"/>
              <a:t>的边缘概率密度</a:t>
            </a:r>
            <a:r>
              <a:rPr lang="en-US" altLang="zh-CN" sz="4000" b="1"/>
              <a:t>, </a:t>
            </a:r>
            <a:r>
              <a:rPr lang="zh-CN" altLang="en-US" sz="4000" b="1"/>
              <a:t>就是固定</a:t>
            </a:r>
            <a:r>
              <a:rPr lang="en-US" altLang="zh-CN" sz="4000" b="1" i="1"/>
              <a:t>  y </a:t>
            </a:r>
            <a:r>
              <a:rPr lang="zh-CN" altLang="en-US" sz="4000" b="1"/>
              <a:t>对 </a:t>
            </a:r>
            <a:r>
              <a:rPr lang="en-US" altLang="zh-CN" sz="4000" b="1" i="1"/>
              <a:t>x </a:t>
            </a:r>
            <a:r>
              <a:rPr lang="zh-CN" altLang="en-US" sz="4000" b="1"/>
              <a:t>求积分</a:t>
            </a:r>
            <a:r>
              <a:rPr lang="en-US" altLang="zh-CN" sz="4000" b="1"/>
              <a:t>.</a:t>
            </a:r>
          </a:p>
        </p:txBody>
      </p:sp>
      <p:graphicFrame>
        <p:nvGraphicFramePr>
          <p:cNvPr id="24646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87356"/>
              </p:ext>
            </p:extLst>
          </p:nvPr>
        </p:nvGraphicFramePr>
        <p:xfrm>
          <a:off x="1475656" y="2924944"/>
          <a:ext cx="32893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330120" progId="Equation.3">
                  <p:embed/>
                </p:oleObj>
              </mc:Choice>
              <mc:Fallback>
                <p:oleObj name="Equation" r:id="rId4" imgW="1409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924944"/>
                        <a:ext cx="3289300" cy="6461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0" name="Line 54"/>
          <p:cNvSpPr>
            <a:spLocks noChangeShapeType="1"/>
          </p:cNvSpPr>
          <p:nvPr/>
        </p:nvSpPr>
        <p:spPr bwMode="auto">
          <a:xfrm>
            <a:off x="5668963" y="6267450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31" name="Line 55"/>
          <p:cNvSpPr>
            <a:spLocks noChangeShapeType="1"/>
          </p:cNvSpPr>
          <p:nvPr/>
        </p:nvSpPr>
        <p:spPr bwMode="auto">
          <a:xfrm>
            <a:off x="5668963" y="5200650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32" name="Line 56"/>
          <p:cNvSpPr>
            <a:spLocks noChangeShapeType="1"/>
          </p:cNvSpPr>
          <p:nvPr/>
        </p:nvSpPr>
        <p:spPr bwMode="auto">
          <a:xfrm>
            <a:off x="5668963" y="5048250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33" name="Line 57"/>
          <p:cNvSpPr>
            <a:spLocks noChangeShapeType="1"/>
          </p:cNvSpPr>
          <p:nvPr/>
        </p:nvSpPr>
        <p:spPr bwMode="auto">
          <a:xfrm>
            <a:off x="5745163" y="4514850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34" name="Line 58"/>
          <p:cNvSpPr>
            <a:spLocks noChangeShapeType="1"/>
          </p:cNvSpPr>
          <p:nvPr/>
        </p:nvSpPr>
        <p:spPr bwMode="auto">
          <a:xfrm>
            <a:off x="5821363" y="3829050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35" name="Line 59"/>
          <p:cNvSpPr>
            <a:spLocks noChangeShapeType="1"/>
          </p:cNvSpPr>
          <p:nvPr/>
        </p:nvSpPr>
        <p:spPr bwMode="auto">
          <a:xfrm>
            <a:off x="5668963" y="5657850"/>
            <a:ext cx="2971800" cy="0"/>
          </a:xfrm>
          <a:prstGeom prst="line">
            <a:avLst/>
          </a:prstGeom>
          <a:noFill/>
          <a:ln w="9525" cap="rnd">
            <a:solidFill>
              <a:srgbClr val="9900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652" name="Text Box 76"/>
          <p:cNvSpPr txBox="1">
            <a:spLocks noChangeArrowheads="1"/>
          </p:cNvSpPr>
          <p:nvPr/>
        </p:nvSpPr>
        <p:spPr bwMode="auto">
          <a:xfrm>
            <a:off x="395983" y="5494858"/>
            <a:ext cx="50292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/>
              <a:t>       对于 </a:t>
            </a:r>
            <a:r>
              <a:rPr lang="en-US" altLang="zh-CN" sz="4000" b="1" i="1"/>
              <a:t>y</a:t>
            </a:r>
            <a:r>
              <a:rPr lang="zh-CN" altLang="en-US" sz="4000" b="1"/>
              <a:t>的不同值</a:t>
            </a:r>
            <a:r>
              <a:rPr lang="en-US" altLang="zh-CN" sz="4000" b="1"/>
              <a:t>, </a:t>
            </a:r>
            <a:r>
              <a:rPr lang="en-US" altLang="zh-CN" sz="4000" b="1" i="1"/>
              <a:t>f </a:t>
            </a:r>
            <a:r>
              <a:rPr lang="en-US" altLang="zh-CN" sz="4000" b="1" i="1" baseline="-25000"/>
              <a:t>Y </a:t>
            </a:r>
            <a:r>
              <a:rPr lang="en-US" altLang="zh-CN" sz="4000" b="1"/>
              <a:t>( </a:t>
            </a:r>
            <a:r>
              <a:rPr lang="en-US" altLang="zh-CN" sz="4000" b="1" i="1"/>
              <a:t>y</a:t>
            </a:r>
            <a:r>
              <a:rPr lang="en-US" altLang="zh-CN" sz="4000" b="1"/>
              <a:t> )</a:t>
            </a:r>
            <a:r>
              <a:rPr lang="zh-CN" altLang="en-US" sz="4000" b="1"/>
              <a:t>的</a:t>
            </a:r>
            <a:r>
              <a:rPr lang="zh-CN" altLang="en-US" sz="4000" b="1">
                <a:solidFill>
                  <a:srgbClr val="990033"/>
                </a:solidFill>
              </a:rPr>
              <a:t>积分上下限</a:t>
            </a:r>
            <a:r>
              <a:rPr lang="zh-CN" altLang="en-US" sz="4000" b="1"/>
              <a:t>是</a:t>
            </a:r>
            <a:r>
              <a:rPr lang="zh-CN" altLang="en-US" sz="4000" b="1">
                <a:solidFill>
                  <a:srgbClr val="990033"/>
                </a:solidFill>
              </a:rPr>
              <a:t>不相同</a:t>
            </a:r>
            <a:r>
              <a:rPr lang="zh-CN" altLang="en-US" sz="4000" b="1"/>
              <a:t>的</a:t>
            </a:r>
            <a:r>
              <a:rPr lang="en-US" altLang="zh-CN" sz="4000" b="1"/>
              <a:t>.</a:t>
            </a:r>
          </a:p>
        </p:txBody>
      </p:sp>
      <p:sp>
        <p:nvSpPr>
          <p:cNvPr id="24636" name="Text Box 60"/>
          <p:cNvSpPr txBox="1">
            <a:spLocks noChangeArrowheads="1"/>
          </p:cNvSpPr>
          <p:nvPr/>
        </p:nvSpPr>
        <p:spPr bwMode="auto">
          <a:xfrm>
            <a:off x="7802563" y="2708275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y = x</a:t>
            </a:r>
          </a:p>
        </p:txBody>
      </p:sp>
      <p:sp>
        <p:nvSpPr>
          <p:cNvPr id="24653" name="Text Box 77"/>
          <p:cNvSpPr txBox="1">
            <a:spLocks noChangeArrowheads="1"/>
          </p:cNvSpPr>
          <p:nvPr/>
        </p:nvSpPr>
        <p:spPr bwMode="auto">
          <a:xfrm>
            <a:off x="475358" y="3083446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990033"/>
                </a:solidFill>
              </a:rPr>
              <a:t>分析：</a:t>
            </a:r>
          </a:p>
        </p:txBody>
      </p:sp>
      <p:sp>
        <p:nvSpPr>
          <p:cNvPr id="24655" name="Text Box 79"/>
          <p:cNvSpPr txBox="1">
            <a:spLocks noChangeArrowheads="1"/>
          </p:cNvSpPr>
          <p:nvPr/>
        </p:nvSpPr>
        <p:spPr bwMode="auto">
          <a:xfrm>
            <a:off x="407095" y="4855096"/>
            <a:ext cx="50292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/>
              <a:t>实质上是求</a:t>
            </a:r>
            <a:r>
              <a:rPr lang="zh-CN" altLang="en-US" sz="4000" b="1">
                <a:solidFill>
                  <a:srgbClr val="990033"/>
                </a:solidFill>
              </a:rPr>
              <a:t>含参变量的积分</a:t>
            </a:r>
            <a:r>
              <a:rPr lang="en-US" altLang="zh-CN" sz="4000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5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2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4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24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2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40" grpId="0" animBg="1"/>
      <p:bldP spid="24582" grpId="0" animBg="1"/>
      <p:bldP spid="24583" grpId="0" animBg="1"/>
      <p:bldP spid="24584" grpId="0" autoUpdateAnimBg="0"/>
      <p:bldP spid="24585" grpId="0" autoUpdateAnimBg="0"/>
      <p:bldP spid="24586" grpId="0" autoUpdateAnimBg="0"/>
      <p:bldP spid="24587" grpId="0" animBg="1"/>
      <p:bldP spid="24605" grpId="0" animBg="1"/>
      <p:bldP spid="24590" grpId="0" animBg="1"/>
      <p:bldP spid="24637" grpId="0" autoUpdateAnimBg="0"/>
      <p:bldP spid="24639" grpId="0" autoUpdateAnimBg="0"/>
      <p:bldP spid="24629" grpId="0" autoUpdateAnimBg="0"/>
      <p:bldP spid="24630" grpId="0" animBg="1"/>
      <p:bldP spid="24631" grpId="0" animBg="1"/>
      <p:bldP spid="24632" grpId="0" animBg="1"/>
      <p:bldP spid="24633" grpId="0" animBg="1"/>
      <p:bldP spid="24634" grpId="0" animBg="1"/>
      <p:bldP spid="24635" grpId="0" animBg="1"/>
      <p:bldP spid="24652" grpId="0" autoUpdateAnimBg="0"/>
      <p:bldP spid="24636" grpId="0" autoUpdateAnimBg="0"/>
      <p:bldP spid="24653" grpId="0" autoUpdateAnimBg="0"/>
      <p:bldP spid="2465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2" name="Group 84"/>
          <p:cNvGrpSpPr>
            <a:grpSpLocks/>
          </p:cNvGrpSpPr>
          <p:nvPr/>
        </p:nvGrpSpPr>
        <p:grpSpPr bwMode="auto">
          <a:xfrm>
            <a:off x="395536" y="620688"/>
            <a:ext cx="8569324" cy="1446213"/>
            <a:chOff x="451" y="330"/>
            <a:chExt cx="5398" cy="911"/>
          </a:xfrm>
        </p:grpSpPr>
        <p:graphicFrame>
          <p:nvGraphicFramePr>
            <p:cNvPr id="7181" name="Object 6"/>
            <p:cNvGraphicFramePr>
              <a:graphicFrameLocks noChangeAspect="1"/>
            </p:cNvGraphicFramePr>
            <p:nvPr/>
          </p:nvGraphicFramePr>
          <p:xfrm>
            <a:off x="451" y="330"/>
            <a:ext cx="3094" cy="9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666880" imgH="685800" progId="Equation.DSMT4">
                    <p:embed/>
                  </p:oleObj>
                </mc:Choice>
                <mc:Fallback>
                  <p:oleObj name="Equation" r:id="rId2" imgW="2666880" imgH="685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" y="330"/>
                          <a:ext cx="3094" cy="9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12" name="Text Box 18"/>
            <p:cNvSpPr txBox="1">
              <a:spLocks noChangeArrowheads="1"/>
            </p:cNvSpPr>
            <p:nvPr/>
          </p:nvSpPr>
          <p:spPr bwMode="auto">
            <a:xfrm>
              <a:off x="3826" y="728"/>
              <a:ext cx="202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/>
                <a:t>求关于</a:t>
              </a:r>
              <a:r>
                <a:rPr lang="en-US" altLang="zh-CN" sz="4000" b="1" i="1" dirty="0"/>
                <a:t>Y</a:t>
              </a:r>
              <a:r>
                <a:rPr lang="en-US" altLang="zh-CN" sz="4000" b="1" dirty="0"/>
                <a:t> </a:t>
              </a:r>
              <a:r>
                <a:rPr lang="zh-CN" altLang="en-US" sz="4000" b="1" dirty="0"/>
                <a:t>的</a:t>
              </a:r>
              <a:r>
                <a:rPr lang="en-US" altLang="zh-CN" sz="4000" b="1" i="1" dirty="0" err="1"/>
                <a:t>f</a:t>
              </a:r>
              <a:r>
                <a:rPr lang="en-US" altLang="zh-CN" sz="4000" b="1" i="1" baseline="-25000" dirty="0" err="1"/>
                <a:t>Y</a:t>
              </a:r>
              <a:r>
                <a:rPr lang="en-US" altLang="zh-CN" sz="4000" b="1" baseline="-25000" dirty="0"/>
                <a:t> </a:t>
              </a:r>
              <a:r>
                <a:rPr lang="en-US" altLang="zh-CN" sz="4000" b="1" dirty="0"/>
                <a:t>( </a:t>
              </a:r>
              <a:r>
                <a:rPr lang="en-US" altLang="zh-CN" sz="4000" b="1" i="1" dirty="0"/>
                <a:t>y </a:t>
              </a:r>
              <a:r>
                <a:rPr lang="en-US" altLang="zh-CN" sz="4000" b="1" dirty="0"/>
                <a:t>). </a:t>
              </a: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468313" y="1948582"/>
            <a:ext cx="4267200" cy="688975"/>
            <a:chOff x="240" y="1344"/>
            <a:chExt cx="2688" cy="434"/>
          </a:xfrm>
        </p:grpSpPr>
        <p:sp>
          <p:nvSpPr>
            <p:cNvPr id="7211" name="Text Box 38"/>
            <p:cNvSpPr txBox="1">
              <a:spLocks noChangeArrowheads="1"/>
            </p:cNvSpPr>
            <p:nvPr/>
          </p:nvSpPr>
          <p:spPr bwMode="auto">
            <a:xfrm>
              <a:off x="240" y="1392"/>
              <a:ext cx="26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解：</a:t>
              </a:r>
            </a:p>
          </p:txBody>
        </p:sp>
        <p:graphicFrame>
          <p:nvGraphicFramePr>
            <p:cNvPr id="7180" name="Object 39"/>
            <p:cNvGraphicFramePr>
              <a:graphicFrameLocks noChangeAspect="1"/>
            </p:cNvGraphicFramePr>
            <p:nvPr/>
          </p:nvGraphicFramePr>
          <p:xfrm>
            <a:off x="720" y="1344"/>
            <a:ext cx="2208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09400" imgH="330120" progId="Equation.3">
                    <p:embed/>
                  </p:oleObj>
                </mc:Choice>
                <mc:Fallback>
                  <p:oleObj name="Equation" r:id="rId4" imgW="14094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344"/>
                          <a:ext cx="2208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80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229092"/>
              </p:ext>
            </p:extLst>
          </p:nvPr>
        </p:nvGraphicFramePr>
        <p:xfrm>
          <a:off x="887413" y="2632794"/>
          <a:ext cx="671512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160" imgH="698400" progId="Equation.3">
                  <p:embed/>
                </p:oleObj>
              </mc:Choice>
              <mc:Fallback>
                <p:oleObj name="Equation" r:id="rId6" imgW="31716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2632794"/>
                        <a:ext cx="671512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1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25079"/>
              </p:ext>
            </p:extLst>
          </p:nvPr>
        </p:nvGraphicFramePr>
        <p:xfrm>
          <a:off x="1538288" y="2632794"/>
          <a:ext cx="20240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203040" progId="Equation.3">
                  <p:embed/>
                </p:oleObj>
              </mc:Choice>
              <mc:Fallback>
                <p:oleObj name="Equation" r:id="rId8" imgW="596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2632794"/>
                        <a:ext cx="20240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1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38864"/>
              </p:ext>
            </p:extLst>
          </p:nvPr>
        </p:nvGraphicFramePr>
        <p:xfrm>
          <a:off x="3413125" y="3329707"/>
          <a:ext cx="15192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5000" imgH="190440" progId="Equation.DSMT4">
                  <p:embed/>
                </p:oleObj>
              </mc:Choice>
              <mc:Fallback>
                <p:oleObj name="Equation" r:id="rId10" imgW="4950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25" y="3329707"/>
                        <a:ext cx="15192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1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83756"/>
              </p:ext>
            </p:extLst>
          </p:nvPr>
        </p:nvGraphicFramePr>
        <p:xfrm>
          <a:off x="3486150" y="4159969"/>
          <a:ext cx="101441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4560" imgH="190440" progId="Equation.DSMT4">
                  <p:embed/>
                </p:oleObj>
              </mc:Choice>
              <mc:Fallback>
                <p:oleObj name="Equation" r:id="rId12" imgW="3045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4159969"/>
                        <a:ext cx="101441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852488" y="4798144"/>
            <a:ext cx="3071812" cy="1727200"/>
            <a:chOff x="401" y="3120"/>
            <a:chExt cx="1844" cy="1200"/>
          </a:xfrm>
        </p:grpSpPr>
        <p:graphicFrame>
          <p:nvGraphicFramePr>
            <p:cNvPr id="7176" name="Object 47"/>
            <p:cNvGraphicFramePr>
              <a:graphicFrameLocks noChangeAspect="1"/>
            </p:cNvGraphicFramePr>
            <p:nvPr/>
          </p:nvGraphicFramePr>
          <p:xfrm>
            <a:off x="401" y="3150"/>
            <a:ext cx="423" cy="1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17160" imgH="698400" progId="Equation.3">
                    <p:embed/>
                  </p:oleObj>
                </mc:Choice>
                <mc:Fallback>
                  <p:oleObj name="Equation" r:id="rId14" imgW="317160" imgH="698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" y="3150"/>
                          <a:ext cx="423" cy="10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7" name="Object 48"/>
            <p:cNvGraphicFramePr>
              <a:graphicFrameLocks noChangeAspect="1"/>
            </p:cNvGraphicFramePr>
            <p:nvPr/>
          </p:nvGraphicFramePr>
          <p:xfrm>
            <a:off x="824" y="3443"/>
            <a:ext cx="1421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066680" imgH="304560" progId="Equation.3">
                    <p:embed/>
                  </p:oleObj>
                </mc:Choice>
                <mc:Fallback>
                  <p:oleObj name="Equation" r:id="rId15" imgW="106668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" y="3443"/>
                          <a:ext cx="1421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" name="Object 49"/>
            <p:cNvGraphicFramePr>
              <a:graphicFrameLocks noChangeAspect="1"/>
            </p:cNvGraphicFramePr>
            <p:nvPr/>
          </p:nvGraphicFramePr>
          <p:xfrm>
            <a:off x="853" y="3120"/>
            <a:ext cx="98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736560" imgH="203040" progId="Equation.3">
                    <p:embed/>
                  </p:oleObj>
                </mc:Choice>
                <mc:Fallback>
                  <p:oleObj name="Equation" r:id="rId17" imgW="7365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" y="3120"/>
                          <a:ext cx="98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9" name="Object 51"/>
            <p:cNvGraphicFramePr>
              <a:graphicFrameLocks noChangeAspect="1"/>
            </p:cNvGraphicFramePr>
            <p:nvPr/>
          </p:nvGraphicFramePr>
          <p:xfrm>
            <a:off x="824" y="3843"/>
            <a:ext cx="1370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028520" imgH="355320" progId="Equation.3">
                    <p:embed/>
                  </p:oleObj>
                </mc:Choice>
                <mc:Fallback>
                  <p:oleObj name="Equation" r:id="rId19" imgW="102852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" y="3843"/>
                          <a:ext cx="1370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825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054640"/>
              </p:ext>
            </p:extLst>
          </p:nvPr>
        </p:nvGraphicFramePr>
        <p:xfrm>
          <a:off x="1506538" y="3034432"/>
          <a:ext cx="16970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47640" imgH="406080" progId="Equation.DSMT4">
                  <p:embed/>
                </p:oleObj>
              </mc:Choice>
              <mc:Fallback>
                <p:oleObj name="Equation" r:id="rId21" imgW="6476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3034432"/>
                        <a:ext cx="16970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26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499936"/>
              </p:ext>
            </p:extLst>
          </p:nvPr>
        </p:nvGraphicFramePr>
        <p:xfrm>
          <a:off x="1476375" y="4007569"/>
          <a:ext cx="169703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647640" imgH="380880" progId="Equation.DSMT4">
                  <p:embed/>
                </p:oleObj>
              </mc:Choice>
              <mc:Fallback>
                <p:oleObj name="Equation" r:id="rId23" imgW="6476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7569"/>
                        <a:ext cx="1697038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Rectangle 59"/>
          <p:cNvSpPr>
            <a:spLocks noChangeArrowheads="1"/>
          </p:cNvSpPr>
          <p:nvPr/>
        </p:nvSpPr>
        <p:spPr bwMode="auto">
          <a:xfrm>
            <a:off x="6575425" y="2176463"/>
            <a:ext cx="1828800" cy="36576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Line 60"/>
          <p:cNvSpPr>
            <a:spLocks noChangeShapeType="1"/>
          </p:cNvSpPr>
          <p:nvPr/>
        </p:nvSpPr>
        <p:spPr bwMode="auto">
          <a:xfrm>
            <a:off x="5584825" y="5224463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8" name="Line 61"/>
          <p:cNvSpPr>
            <a:spLocks noChangeShapeType="1"/>
          </p:cNvSpPr>
          <p:nvPr/>
        </p:nvSpPr>
        <p:spPr bwMode="auto">
          <a:xfrm flipV="1">
            <a:off x="5965825" y="2024063"/>
            <a:ext cx="0" cy="381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30" name="Text Box 62"/>
          <p:cNvSpPr txBox="1">
            <a:spLocks noChangeArrowheads="1"/>
          </p:cNvSpPr>
          <p:nvPr/>
        </p:nvSpPr>
        <p:spPr bwMode="auto">
          <a:xfrm>
            <a:off x="8023225" y="5224463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32831" name="Text Box 63"/>
          <p:cNvSpPr txBox="1">
            <a:spLocks noChangeArrowheads="1"/>
          </p:cNvSpPr>
          <p:nvPr/>
        </p:nvSpPr>
        <p:spPr bwMode="auto">
          <a:xfrm>
            <a:off x="5965825" y="4767263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32832" name="Text Box 64"/>
          <p:cNvSpPr txBox="1">
            <a:spLocks noChangeArrowheads="1"/>
          </p:cNvSpPr>
          <p:nvPr/>
        </p:nvSpPr>
        <p:spPr bwMode="auto">
          <a:xfrm>
            <a:off x="5508625" y="2252663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7192" name="Line 65"/>
          <p:cNvSpPr>
            <a:spLocks noChangeShapeType="1"/>
          </p:cNvSpPr>
          <p:nvPr/>
        </p:nvSpPr>
        <p:spPr bwMode="auto">
          <a:xfrm>
            <a:off x="6575425" y="2176463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3" name="Freeform 66"/>
          <p:cNvSpPr>
            <a:spLocks/>
          </p:cNvSpPr>
          <p:nvPr/>
        </p:nvSpPr>
        <p:spPr bwMode="auto">
          <a:xfrm>
            <a:off x="6118225" y="2557463"/>
            <a:ext cx="2686050" cy="2486025"/>
          </a:xfrm>
          <a:custGeom>
            <a:avLst/>
            <a:gdLst>
              <a:gd name="T0" fmla="*/ 0 w 1692"/>
              <a:gd name="T1" fmla="*/ 0 h 1566"/>
              <a:gd name="T2" fmla="*/ 2147483647 w 1692"/>
              <a:gd name="T3" fmla="*/ 2147483647 h 1566"/>
              <a:gd name="T4" fmla="*/ 2147483647 w 1692"/>
              <a:gd name="T5" fmla="*/ 2147483647 h 1566"/>
              <a:gd name="T6" fmla="*/ 0 60000 65536"/>
              <a:gd name="T7" fmla="*/ 0 60000 65536"/>
              <a:gd name="T8" fmla="*/ 0 60000 65536"/>
              <a:gd name="T9" fmla="*/ 0 w 1692"/>
              <a:gd name="T10" fmla="*/ 0 h 1566"/>
              <a:gd name="T11" fmla="*/ 1692 w 1692"/>
              <a:gd name="T12" fmla="*/ 1566 h 15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2" h="1566">
                <a:moveTo>
                  <a:pt x="0" y="0"/>
                </a:moveTo>
                <a:cubicBezTo>
                  <a:pt x="52" y="218"/>
                  <a:pt x="30" y="1050"/>
                  <a:pt x="312" y="1308"/>
                </a:cubicBezTo>
                <a:cubicBezTo>
                  <a:pt x="594" y="1566"/>
                  <a:pt x="1405" y="1498"/>
                  <a:pt x="1692" y="154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4" name="Line 67"/>
          <p:cNvSpPr>
            <a:spLocks noChangeShapeType="1"/>
          </p:cNvSpPr>
          <p:nvPr/>
        </p:nvSpPr>
        <p:spPr bwMode="auto">
          <a:xfrm flipV="1">
            <a:off x="5508625" y="2633663"/>
            <a:ext cx="297180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7195" name="Group 68"/>
          <p:cNvGrpSpPr>
            <a:grpSpLocks/>
          </p:cNvGrpSpPr>
          <p:nvPr/>
        </p:nvGrpSpPr>
        <p:grpSpPr bwMode="auto">
          <a:xfrm>
            <a:off x="6575425" y="2633663"/>
            <a:ext cx="1905000" cy="2362200"/>
            <a:chOff x="4080" y="1632"/>
            <a:chExt cx="1200" cy="1488"/>
          </a:xfrm>
        </p:grpSpPr>
        <p:sp>
          <p:nvSpPr>
            <p:cNvPr id="7209" name="Freeform 69"/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0" name="Freeform 70"/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2839" name="Text Box 71"/>
          <p:cNvSpPr txBox="1">
            <a:spLocks noChangeArrowheads="1"/>
          </p:cNvSpPr>
          <p:nvPr/>
        </p:nvSpPr>
        <p:spPr bwMode="auto">
          <a:xfrm>
            <a:off x="6042025" y="2557463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xy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grpSp>
        <p:nvGrpSpPr>
          <p:cNvPr id="7197" name="Group 72"/>
          <p:cNvGrpSpPr>
            <a:grpSpLocks/>
          </p:cNvGrpSpPr>
          <p:nvPr/>
        </p:nvGrpSpPr>
        <p:grpSpPr bwMode="auto">
          <a:xfrm>
            <a:off x="6575425" y="2633663"/>
            <a:ext cx="1905000" cy="2362200"/>
            <a:chOff x="4080" y="1632"/>
            <a:chExt cx="1200" cy="1488"/>
          </a:xfrm>
        </p:grpSpPr>
        <p:sp>
          <p:nvSpPr>
            <p:cNvPr id="7207" name="Freeform 73"/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08" name="Freeform 74"/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2843" name="Text Box 75"/>
          <p:cNvSpPr txBox="1">
            <a:spLocks noChangeArrowheads="1"/>
          </p:cNvSpPr>
          <p:nvPr/>
        </p:nvSpPr>
        <p:spPr bwMode="auto">
          <a:xfrm>
            <a:off x="6575425" y="1916113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32844" name="Line 76"/>
          <p:cNvSpPr>
            <a:spLocks noChangeShapeType="1"/>
          </p:cNvSpPr>
          <p:nvPr/>
        </p:nvSpPr>
        <p:spPr bwMode="auto">
          <a:xfrm>
            <a:off x="5508625" y="583406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5" name="Line 77"/>
          <p:cNvSpPr>
            <a:spLocks noChangeShapeType="1"/>
          </p:cNvSpPr>
          <p:nvPr/>
        </p:nvSpPr>
        <p:spPr bwMode="auto">
          <a:xfrm>
            <a:off x="5508625" y="4868863"/>
            <a:ext cx="2971800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6" name="Line 78"/>
          <p:cNvSpPr>
            <a:spLocks noChangeShapeType="1"/>
          </p:cNvSpPr>
          <p:nvPr/>
        </p:nvSpPr>
        <p:spPr bwMode="auto">
          <a:xfrm>
            <a:off x="5508625" y="461486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7" name="Line 79"/>
          <p:cNvSpPr>
            <a:spLocks noChangeShapeType="1"/>
          </p:cNvSpPr>
          <p:nvPr/>
        </p:nvSpPr>
        <p:spPr bwMode="auto">
          <a:xfrm>
            <a:off x="5584825" y="408146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8" name="Line 80"/>
          <p:cNvSpPr>
            <a:spLocks noChangeShapeType="1"/>
          </p:cNvSpPr>
          <p:nvPr/>
        </p:nvSpPr>
        <p:spPr bwMode="auto">
          <a:xfrm>
            <a:off x="5661025" y="339566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9" name="Line 81"/>
          <p:cNvSpPr>
            <a:spLocks noChangeShapeType="1"/>
          </p:cNvSpPr>
          <p:nvPr/>
        </p:nvSpPr>
        <p:spPr bwMode="auto">
          <a:xfrm>
            <a:off x="5508625" y="5224463"/>
            <a:ext cx="2971800" cy="0"/>
          </a:xfrm>
          <a:prstGeom prst="line">
            <a:avLst/>
          </a:prstGeom>
          <a:noFill/>
          <a:ln w="76200" cap="rnd">
            <a:solidFill>
              <a:srgbClr val="9900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50" name="Text Box 82"/>
          <p:cNvSpPr txBox="1">
            <a:spLocks noChangeArrowheads="1"/>
          </p:cNvSpPr>
          <p:nvPr/>
        </p:nvSpPr>
        <p:spPr bwMode="auto">
          <a:xfrm>
            <a:off x="7642225" y="2557463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y = x</a:t>
            </a:r>
          </a:p>
        </p:txBody>
      </p:sp>
      <p:pic>
        <p:nvPicPr>
          <p:cNvPr id="32851" name="Picture 83" descr="u=4071768608,2259633986&amp;fm=0&amp;gp=0"/>
          <p:cNvPicPr>
            <a:picLocks noChangeAspect="1" noChangeArrowheads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46" y="5883870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6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44" grpId="0" animBg="1"/>
      <p:bldP spid="32845" grpId="0" animBg="1"/>
      <p:bldP spid="32846" grpId="0" animBg="1"/>
      <p:bldP spid="32847" grpId="0" animBg="1"/>
      <p:bldP spid="32848" grpId="0" animBg="1"/>
      <p:bldP spid="328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277813" y="764704"/>
            <a:ext cx="8398643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例3.1.5 : 已知二维随机变量( 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 , 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)</a:t>
            </a:r>
            <a:r>
              <a:rPr lang="zh-CN" altLang="en-US" sz="4000" b="1" dirty="0"/>
              <a:t>的联合概率密度为</a:t>
            </a:r>
            <a:endParaRPr lang="zh-CN" altLang="en-US" sz="4000" b="1" i="1" dirty="0"/>
          </a:p>
        </p:txBody>
      </p:sp>
      <p:graphicFrame>
        <p:nvGraphicFramePr>
          <p:cNvPr id="81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129049"/>
              </p:ext>
            </p:extLst>
          </p:nvPr>
        </p:nvGraphicFramePr>
        <p:xfrm>
          <a:off x="1744663" y="1106314"/>
          <a:ext cx="55641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22560" imgH="520560" progId="Equation.3">
                  <p:embed/>
                </p:oleObj>
              </mc:Choice>
              <mc:Fallback>
                <p:oleObj name="Equation" r:id="rId2" imgW="302256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1106314"/>
                        <a:ext cx="55641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96875" y="2261815"/>
            <a:ext cx="201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求：1 )  </a:t>
            </a:r>
            <a:r>
              <a:rPr lang="en-US" altLang="zh-CN" sz="4000" b="1" i="1"/>
              <a:t>a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2195513" y="2261815"/>
            <a:ext cx="302455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2 )  边缘概率密度</a:t>
            </a:r>
            <a:endParaRPr lang="en-US" altLang="zh-CN" sz="4000" b="1" dirty="0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5292725" y="2261815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3 )  </a:t>
            </a:r>
            <a:r>
              <a:rPr lang="en-US" altLang="zh-CN" sz="4000" b="1" i="1" dirty="0"/>
              <a:t>P</a:t>
            </a:r>
            <a:r>
              <a:rPr lang="en-US" altLang="zh-CN" sz="4000" b="1" dirty="0"/>
              <a:t>{ </a:t>
            </a:r>
            <a:r>
              <a:rPr lang="en-US" altLang="zh-CN" sz="4000" b="1" i="1" dirty="0"/>
              <a:t>X+Y</a:t>
            </a:r>
            <a:r>
              <a:rPr lang="en-US" altLang="zh-CN" sz="4000" b="1" dirty="0"/>
              <a:t> &gt;1}</a:t>
            </a: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6272213" y="5913438"/>
            <a:ext cx="266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6424613" y="3170238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6424613" y="3551238"/>
            <a:ext cx="1295400" cy="2362200"/>
          </a:xfrm>
          <a:prstGeom prst="rect">
            <a:avLst/>
          </a:prstGeom>
          <a:gradFill rotWithShape="0">
            <a:gsLst>
              <a:gs pos="0">
                <a:srgbClr val="767600"/>
              </a:gs>
              <a:gs pos="100000">
                <a:srgbClr val="FFFF00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7424" name="AutoShape 16"/>
          <p:cNvSpPr>
            <a:spLocks noChangeArrowheads="1"/>
          </p:cNvSpPr>
          <p:nvPr/>
        </p:nvSpPr>
        <p:spPr bwMode="auto">
          <a:xfrm>
            <a:off x="7186613" y="2636838"/>
            <a:ext cx="1600200" cy="838200"/>
          </a:xfrm>
          <a:prstGeom prst="wedgeRoundRectCallout">
            <a:avLst>
              <a:gd name="adj1" fmla="val -35417"/>
              <a:gd name="adj2" fmla="val 99620"/>
              <a:gd name="adj3" fmla="val 1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3600" b="1" i="1" dirty="0"/>
              <a:t>f</a:t>
            </a:r>
            <a:r>
              <a:rPr lang="en-US" altLang="zh-CN" sz="3600" b="1" dirty="0"/>
              <a:t>(</a:t>
            </a:r>
            <a:r>
              <a:rPr lang="en-US" altLang="zh-CN" sz="3600" b="1" i="1" dirty="0" err="1"/>
              <a:t>x</a:t>
            </a:r>
            <a:r>
              <a:rPr lang="en-US" altLang="zh-CN" sz="3600" b="1" dirty="0" err="1"/>
              <a:t>,</a:t>
            </a:r>
            <a:r>
              <a:rPr lang="en-US" altLang="zh-CN" sz="3600" b="1" i="1" dirty="0" err="1"/>
              <a:t>y</a:t>
            </a:r>
            <a:r>
              <a:rPr lang="en-US" altLang="zh-CN" sz="3600" b="1" dirty="0"/>
              <a:t>)</a:t>
            </a:r>
            <a:r>
              <a:rPr lang="zh-CN" altLang="en-US" sz="3600" b="1" dirty="0"/>
              <a:t>的非零区域</a:t>
            </a:r>
            <a:r>
              <a:rPr lang="zh-CN" altLang="en-US" sz="3600" i="1" dirty="0"/>
              <a:t> 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8177213" y="5837238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5967413" y="2941638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6348413" y="5380038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7567613" y="5913438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1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6043613" y="3475038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2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323850" y="2780928"/>
            <a:ext cx="371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分析</a:t>
            </a:r>
            <a:r>
              <a:rPr lang="en-US" altLang="zh-CN" sz="4000" b="1" dirty="0"/>
              <a:t>: 1 ) </a:t>
            </a:r>
            <a:r>
              <a:rPr lang="zh-CN" altLang="en-US" sz="4000" b="1" dirty="0"/>
              <a:t>利用性质</a:t>
            </a:r>
          </a:p>
        </p:txBody>
      </p:sp>
      <p:graphicFrame>
        <p:nvGraphicFramePr>
          <p:cNvPr id="17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14954"/>
              </p:ext>
            </p:extLst>
          </p:nvPr>
        </p:nvGraphicFramePr>
        <p:xfrm>
          <a:off x="1547664" y="3171056"/>
          <a:ext cx="3810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368280" progId="Equation.3">
                  <p:embed/>
                </p:oleObj>
              </mc:Choice>
              <mc:Fallback>
                <p:oleObj name="Equation" r:id="rId4" imgW="16002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171056"/>
                        <a:ext cx="3810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1183482" y="4134023"/>
            <a:ext cx="3078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2 ) 利用含参积分</a:t>
            </a:r>
          </a:p>
        </p:txBody>
      </p:sp>
      <p:sp>
        <p:nvSpPr>
          <p:cNvPr id="17439" name="Text Box 31"/>
          <p:cNvSpPr txBox="1">
            <a:spLocks noChangeArrowheads="1"/>
          </p:cNvSpPr>
          <p:nvPr/>
        </p:nvSpPr>
        <p:spPr bwMode="auto">
          <a:xfrm>
            <a:off x="1187450" y="4782096"/>
            <a:ext cx="543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3 ) 利用联合概率密度的性质</a:t>
            </a:r>
            <a:r>
              <a:rPr lang="en-US" altLang="zh-CN" sz="4000" b="1" dirty="0"/>
              <a:t>:</a:t>
            </a:r>
          </a:p>
        </p:txBody>
      </p:sp>
      <p:graphicFrame>
        <p:nvGraphicFramePr>
          <p:cNvPr id="1744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337352"/>
              </p:ext>
            </p:extLst>
          </p:nvPr>
        </p:nvGraphicFramePr>
        <p:xfrm>
          <a:off x="441325" y="5089103"/>
          <a:ext cx="54927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97080" imgH="304560" progId="Equation.DSMT4">
                  <p:embed/>
                </p:oleObj>
              </mc:Choice>
              <mc:Fallback>
                <p:oleObj name="Equation" r:id="rId6" imgW="21970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5089103"/>
                        <a:ext cx="549275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202457"/>
              </p:ext>
            </p:extLst>
          </p:nvPr>
        </p:nvGraphicFramePr>
        <p:xfrm>
          <a:off x="1619250" y="5779665"/>
          <a:ext cx="39687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42920" imgH="291960" progId="Equation.DSMT4">
                  <p:embed/>
                </p:oleObj>
              </mc:Choice>
              <mc:Fallback>
                <p:oleObj name="Equation" r:id="rId8" imgW="19429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779665"/>
                        <a:ext cx="39687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3" name="Line 35"/>
          <p:cNvSpPr>
            <a:spLocks noChangeShapeType="1"/>
          </p:cNvSpPr>
          <p:nvPr/>
        </p:nvSpPr>
        <p:spPr bwMode="auto">
          <a:xfrm flipH="1" flipV="1">
            <a:off x="5940425" y="4135438"/>
            <a:ext cx="2260600" cy="21193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44" name="Freeform 36"/>
          <p:cNvSpPr>
            <a:spLocks/>
          </p:cNvSpPr>
          <p:nvPr/>
        </p:nvSpPr>
        <p:spPr bwMode="auto">
          <a:xfrm>
            <a:off x="5991225" y="3068638"/>
            <a:ext cx="1981200" cy="2971800"/>
          </a:xfrm>
          <a:custGeom>
            <a:avLst/>
            <a:gdLst>
              <a:gd name="T0" fmla="*/ 0 w 1248"/>
              <a:gd name="T1" fmla="*/ 2147483647 h 1872"/>
              <a:gd name="T2" fmla="*/ 2147483647 w 1248"/>
              <a:gd name="T3" fmla="*/ 2147483647 h 1872"/>
              <a:gd name="T4" fmla="*/ 2147483647 w 1248"/>
              <a:gd name="T5" fmla="*/ 0 h 1872"/>
              <a:gd name="T6" fmla="*/ 0 w 1248"/>
              <a:gd name="T7" fmla="*/ 0 h 1872"/>
              <a:gd name="T8" fmla="*/ 0 w 1248"/>
              <a:gd name="T9" fmla="*/ 2147483647 h 18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1872"/>
              <a:gd name="T17" fmla="*/ 1248 w 1248"/>
              <a:gd name="T18" fmla="*/ 1872 h 18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1872">
                <a:moveTo>
                  <a:pt x="0" y="720"/>
                </a:moveTo>
                <a:lnTo>
                  <a:pt x="1248" y="1872"/>
                </a:lnTo>
                <a:lnTo>
                  <a:pt x="1200" y="0"/>
                </a:lnTo>
                <a:lnTo>
                  <a:pt x="0" y="0"/>
                </a:lnTo>
                <a:lnTo>
                  <a:pt x="0" y="720"/>
                </a:lnTo>
                <a:close/>
              </a:path>
            </a:pathLst>
          </a:custGeom>
          <a:solidFill>
            <a:srgbClr val="3366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utoUpdateAnimBg="0"/>
      <p:bldP spid="17417" grpId="0" autoUpdateAnimBg="0"/>
      <p:bldP spid="17418" grpId="0" autoUpdateAnimBg="0"/>
      <p:bldP spid="17420" grpId="0" animBg="1"/>
      <p:bldP spid="17421" grpId="0" animBg="1"/>
      <p:bldP spid="17422" grpId="0" animBg="1"/>
      <p:bldP spid="17424" grpId="0" animBg="1" autoUpdateAnimBg="0"/>
      <p:bldP spid="17425" grpId="0" autoUpdateAnimBg="0"/>
      <p:bldP spid="17426" grpId="0" autoUpdateAnimBg="0"/>
      <p:bldP spid="17427" grpId="0" autoUpdateAnimBg="0"/>
      <p:bldP spid="17428" grpId="0" autoUpdateAnimBg="0"/>
      <p:bldP spid="17429" grpId="0" autoUpdateAnimBg="0"/>
      <p:bldP spid="17430" grpId="0" autoUpdateAnimBg="0"/>
      <p:bldP spid="17432" grpId="0" autoUpdateAnimBg="0"/>
      <p:bldP spid="17439" grpId="0" autoUpdateAnimBg="0"/>
      <p:bldP spid="17443" grpId="0" animBg="1"/>
      <p:bldP spid="174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0"/>
          <p:cNvGraphicFramePr>
            <a:graphicFrameLocks noChangeAspect="1"/>
          </p:cNvGraphicFramePr>
          <p:nvPr/>
        </p:nvGraphicFramePr>
        <p:xfrm>
          <a:off x="1277938" y="639763"/>
          <a:ext cx="54006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33640" imgH="533160" progId="Equation.DSMT4">
                  <p:embed/>
                </p:oleObj>
              </mc:Choice>
              <mc:Fallback>
                <p:oleObj name="Equation" r:id="rId2" imgW="293364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639763"/>
                        <a:ext cx="54006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607988" y="1988840"/>
            <a:ext cx="1155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/>
              <a:t>解：</a:t>
            </a:r>
          </a:p>
        </p:txBody>
      </p:sp>
      <p:graphicFrame>
        <p:nvGraphicFramePr>
          <p:cNvPr id="40961" name="Object 1"/>
          <p:cNvGraphicFramePr>
            <a:graphicFrameLocks noChangeAspect="1"/>
          </p:cNvGraphicFramePr>
          <p:nvPr/>
        </p:nvGraphicFramePr>
        <p:xfrm>
          <a:off x="1279525" y="1655763"/>
          <a:ext cx="48768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70000" imgH="419040" progId="Equation.3">
                  <p:embed/>
                </p:oleObj>
              </mc:Choice>
              <mc:Fallback>
                <p:oleObj name="Equation" r:id="rId4" imgW="2070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1655763"/>
                        <a:ext cx="48768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9" name="Group 25"/>
          <p:cNvGrpSpPr>
            <a:grpSpLocks/>
          </p:cNvGrpSpPr>
          <p:nvPr/>
        </p:nvGrpSpPr>
        <p:grpSpPr bwMode="auto">
          <a:xfrm>
            <a:off x="6215063" y="3214688"/>
            <a:ext cx="2749550" cy="3309937"/>
            <a:chOff x="3552" y="1440"/>
            <a:chExt cx="1920" cy="2396"/>
          </a:xfrm>
        </p:grpSpPr>
        <p:sp>
          <p:nvSpPr>
            <p:cNvPr id="9236" name="Line 16"/>
            <p:cNvSpPr>
              <a:spLocks noChangeShapeType="1"/>
            </p:cNvSpPr>
            <p:nvPr/>
          </p:nvSpPr>
          <p:spPr bwMode="auto">
            <a:xfrm>
              <a:off x="3744" y="3504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37" name="Line 17"/>
            <p:cNvSpPr>
              <a:spLocks noChangeShapeType="1"/>
            </p:cNvSpPr>
            <p:nvPr/>
          </p:nvSpPr>
          <p:spPr bwMode="auto">
            <a:xfrm flipV="1">
              <a:off x="3840" y="1776"/>
              <a:ext cx="0" cy="20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38" name="Rectangle 18"/>
            <p:cNvSpPr>
              <a:spLocks noChangeArrowheads="1"/>
            </p:cNvSpPr>
            <p:nvPr/>
          </p:nvSpPr>
          <p:spPr bwMode="auto">
            <a:xfrm>
              <a:off x="3840" y="2016"/>
              <a:ext cx="816" cy="14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AutoShape 19"/>
            <p:cNvSpPr>
              <a:spLocks noChangeArrowheads="1"/>
            </p:cNvSpPr>
            <p:nvPr/>
          </p:nvSpPr>
          <p:spPr bwMode="auto">
            <a:xfrm>
              <a:off x="4320" y="1440"/>
              <a:ext cx="1008" cy="528"/>
            </a:xfrm>
            <a:prstGeom prst="wedgeRoundRectCallout">
              <a:avLst>
                <a:gd name="adj1" fmla="val -35417"/>
                <a:gd name="adj2" fmla="val 99620"/>
                <a:gd name="adj3" fmla="val 16667"/>
              </a:avLst>
            </a:prstGeom>
            <a:gradFill rotWithShape="1">
              <a:gsLst>
                <a:gs pos="0">
                  <a:srgbClr val="00FF00"/>
                </a:gs>
                <a:gs pos="50000">
                  <a:srgbClr val="D7FFD7"/>
                </a:gs>
                <a:gs pos="100000">
                  <a:srgbClr val="00FF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3200" b="1" i="1" dirty="0"/>
                <a:t>f</a:t>
              </a:r>
              <a:r>
                <a:rPr lang="en-US" altLang="zh-CN" sz="3200" b="1" dirty="0"/>
                <a:t>(</a:t>
              </a:r>
              <a:r>
                <a:rPr lang="en-US" altLang="zh-CN" sz="3200" b="1" i="1" dirty="0" err="1"/>
                <a:t>x</a:t>
              </a:r>
              <a:r>
                <a:rPr lang="en-US" altLang="zh-CN" sz="3200" b="1" dirty="0" err="1"/>
                <a:t>,</a:t>
              </a:r>
              <a:r>
                <a:rPr lang="en-US" altLang="zh-CN" sz="3200" b="1" i="1" dirty="0" err="1"/>
                <a:t>y</a:t>
              </a:r>
              <a:r>
                <a:rPr lang="en-US" altLang="zh-CN" sz="3200" b="1" dirty="0"/>
                <a:t>)</a:t>
              </a:r>
              <a:r>
                <a:rPr lang="zh-CN" altLang="en-US" sz="3200" b="1" dirty="0"/>
                <a:t>的非零区域</a:t>
              </a:r>
              <a:r>
                <a:rPr lang="zh-CN" altLang="en-US" sz="3200" i="1" dirty="0"/>
                <a:t> </a:t>
              </a:r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4944" y="3457"/>
              <a:ext cx="528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</a:t>
              </a:r>
            </a:p>
          </p:txBody>
        </p:sp>
        <p:sp>
          <p:nvSpPr>
            <p:cNvPr id="34837" name="Text Box 21"/>
            <p:cNvSpPr txBox="1">
              <a:spLocks noChangeArrowheads="1"/>
            </p:cNvSpPr>
            <p:nvPr/>
          </p:nvSpPr>
          <p:spPr bwMode="auto">
            <a:xfrm>
              <a:off x="3552" y="1632"/>
              <a:ext cx="528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</a:t>
              </a:r>
            </a:p>
          </p:txBody>
        </p:sp>
        <p:sp>
          <p:nvSpPr>
            <p:cNvPr id="34838" name="Text Box 22"/>
            <p:cNvSpPr txBox="1">
              <a:spLocks noChangeArrowheads="1"/>
            </p:cNvSpPr>
            <p:nvPr/>
          </p:nvSpPr>
          <p:spPr bwMode="auto">
            <a:xfrm>
              <a:off x="3793" y="3168"/>
              <a:ext cx="531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</a:t>
              </a:r>
            </a:p>
          </p:txBody>
        </p:sp>
        <p:sp>
          <p:nvSpPr>
            <p:cNvPr id="9243" name="Text Box 23"/>
            <p:cNvSpPr txBox="1">
              <a:spLocks noChangeArrowheads="1"/>
            </p:cNvSpPr>
            <p:nvPr/>
          </p:nvSpPr>
          <p:spPr bwMode="auto">
            <a:xfrm>
              <a:off x="4560" y="3505"/>
              <a:ext cx="38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1</a:t>
              </a:r>
            </a:p>
          </p:txBody>
        </p:sp>
        <p:sp>
          <p:nvSpPr>
            <p:cNvPr id="9244" name="Text Box 24"/>
            <p:cNvSpPr txBox="1">
              <a:spLocks noChangeArrowheads="1"/>
            </p:cNvSpPr>
            <p:nvPr/>
          </p:nvSpPr>
          <p:spPr bwMode="auto">
            <a:xfrm>
              <a:off x="3600" y="1968"/>
              <a:ext cx="38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2</a:t>
              </a:r>
            </a:p>
          </p:txBody>
        </p:sp>
      </p:grp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11188" y="4221163"/>
          <a:ext cx="15621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253800" progId="Equation.DSMT4">
                  <p:embed/>
                </p:oleObj>
              </mc:Choice>
              <mc:Fallback>
                <p:oleObj name="Equation" r:id="rId6" imgW="749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21163"/>
                        <a:ext cx="15621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468313" y="4975225"/>
          <a:ext cx="547687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57320" imgH="622080" progId="Equation.DSMT4">
                  <p:embed/>
                </p:oleObj>
              </mc:Choice>
              <mc:Fallback>
                <p:oleObj name="Equation" r:id="rId8" imgW="285732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975225"/>
                        <a:ext cx="5476875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485900" y="3324225"/>
          <a:ext cx="21494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406080" progId="Equation.3">
                  <p:embed/>
                </p:oleObj>
              </mc:Choice>
              <mc:Fallback>
                <p:oleObj name="Equation" r:id="rId10" imgW="838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3324225"/>
                        <a:ext cx="21494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6084888" y="3587750"/>
            <a:ext cx="2057400" cy="2562225"/>
            <a:chOff x="3792" y="2553"/>
            <a:chExt cx="1296" cy="1614"/>
          </a:xfrm>
        </p:grpSpPr>
        <p:sp>
          <p:nvSpPr>
            <p:cNvPr id="9232" name="Line 45"/>
            <p:cNvSpPr>
              <a:spLocks noChangeShapeType="1"/>
            </p:cNvSpPr>
            <p:nvPr/>
          </p:nvSpPr>
          <p:spPr bwMode="auto">
            <a:xfrm flipV="1">
              <a:off x="5088" y="2553"/>
              <a:ext cx="0" cy="15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33" name="Line 46"/>
            <p:cNvSpPr>
              <a:spLocks noChangeShapeType="1"/>
            </p:cNvSpPr>
            <p:nvPr/>
          </p:nvSpPr>
          <p:spPr bwMode="auto">
            <a:xfrm flipV="1">
              <a:off x="3792" y="2640"/>
              <a:ext cx="0" cy="15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34" name="Line 47"/>
            <p:cNvSpPr>
              <a:spLocks noChangeShapeType="1"/>
            </p:cNvSpPr>
            <p:nvPr/>
          </p:nvSpPr>
          <p:spPr bwMode="auto">
            <a:xfrm flipV="1">
              <a:off x="4656" y="2640"/>
              <a:ext cx="0" cy="15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35" name="Line 48"/>
            <p:cNvSpPr>
              <a:spLocks noChangeShapeType="1"/>
            </p:cNvSpPr>
            <p:nvPr/>
          </p:nvSpPr>
          <p:spPr bwMode="auto">
            <a:xfrm flipV="1">
              <a:off x="4416" y="2640"/>
              <a:ext cx="0" cy="15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839788" y="2600325"/>
          <a:ext cx="72612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263760" imgH="380880" progId="Equation.DSMT4">
                  <p:embed/>
                </p:oleObj>
              </mc:Choice>
              <mc:Fallback>
                <p:oleObj name="Equation" r:id="rId12" imgW="32637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2600325"/>
                        <a:ext cx="72612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216150" y="4179888"/>
          <a:ext cx="22113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888840" imgH="330120" progId="Equation.3">
                  <p:embed/>
                </p:oleObj>
              </mc:Choice>
              <mc:Fallback>
                <p:oleObj name="公式" r:id="rId14" imgW="8888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4179888"/>
                        <a:ext cx="2211388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755650" y="5548313"/>
          <a:ext cx="2465388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88840" imgH="241200" progId="Equation.DSMT4">
                  <p:embed/>
                </p:oleObj>
              </mc:Choice>
              <mc:Fallback>
                <p:oleObj name="Equation" r:id="rId16" imgW="88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548313"/>
                        <a:ext cx="2465388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01713" y="4868863"/>
          <a:ext cx="4016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4120" imgH="164880" progId="Equation.DSMT4">
                  <p:embed/>
                </p:oleObj>
              </mc:Choice>
              <mc:Fallback>
                <p:oleObj name="Equation" r:id="rId18" imgW="1141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4868863"/>
                        <a:ext cx="401637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3149600" y="5607050"/>
          <a:ext cx="178276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660240" imgH="228600" progId="Equation.DSMT4">
                  <p:embed/>
                </p:oleObj>
              </mc:Choice>
              <mc:Fallback>
                <p:oleObj name="Equation" r:id="rId20" imgW="66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5607050"/>
                        <a:ext cx="1782763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5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0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702300" y="2781300"/>
            <a:ext cx="3048000" cy="3733800"/>
            <a:chOff x="3552" y="1440"/>
            <a:chExt cx="1920" cy="2352"/>
          </a:xfrm>
        </p:grpSpPr>
        <p:sp>
          <p:nvSpPr>
            <p:cNvPr id="10274" name="Line 5"/>
            <p:cNvSpPr>
              <a:spLocks noChangeShapeType="1"/>
            </p:cNvSpPr>
            <p:nvPr/>
          </p:nvSpPr>
          <p:spPr bwMode="auto">
            <a:xfrm>
              <a:off x="3744" y="3504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75" name="Line 6"/>
            <p:cNvSpPr>
              <a:spLocks noChangeShapeType="1"/>
            </p:cNvSpPr>
            <p:nvPr/>
          </p:nvSpPr>
          <p:spPr bwMode="auto">
            <a:xfrm flipV="1">
              <a:off x="3840" y="1776"/>
              <a:ext cx="0" cy="20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76" name="Rectangle 7"/>
            <p:cNvSpPr>
              <a:spLocks noChangeArrowheads="1"/>
            </p:cNvSpPr>
            <p:nvPr/>
          </p:nvSpPr>
          <p:spPr bwMode="auto">
            <a:xfrm>
              <a:off x="3840" y="2016"/>
              <a:ext cx="816" cy="1488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AutoShape 8"/>
            <p:cNvSpPr>
              <a:spLocks noChangeArrowheads="1"/>
            </p:cNvSpPr>
            <p:nvPr/>
          </p:nvSpPr>
          <p:spPr bwMode="auto">
            <a:xfrm>
              <a:off x="4320" y="1440"/>
              <a:ext cx="1008" cy="528"/>
            </a:xfrm>
            <a:prstGeom prst="wedgeRoundRectCallout">
              <a:avLst>
                <a:gd name="adj1" fmla="val -35417"/>
                <a:gd name="adj2" fmla="val 99620"/>
                <a:gd name="adj3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3600" b="1" i="1" dirty="0"/>
                <a:t>f</a:t>
              </a:r>
              <a:r>
                <a:rPr lang="en-US" altLang="zh-CN" sz="3600" b="1" dirty="0"/>
                <a:t>(</a:t>
              </a:r>
              <a:r>
                <a:rPr lang="en-US" altLang="zh-CN" sz="3600" b="1" i="1" dirty="0" err="1"/>
                <a:t>x</a:t>
              </a:r>
              <a:r>
                <a:rPr lang="en-US" altLang="zh-CN" sz="3600" b="1" dirty="0" err="1"/>
                <a:t>,</a:t>
              </a:r>
              <a:r>
                <a:rPr lang="en-US" altLang="zh-CN" sz="3600" b="1" i="1" dirty="0" err="1"/>
                <a:t>y</a:t>
              </a:r>
              <a:r>
                <a:rPr lang="en-US" altLang="zh-CN" sz="3600" b="1" dirty="0"/>
                <a:t>)</a:t>
              </a:r>
              <a:r>
                <a:rPr lang="zh-CN" altLang="en-US" sz="3600" b="1" dirty="0"/>
                <a:t>的非零区域</a:t>
              </a:r>
              <a:r>
                <a:rPr lang="zh-CN" altLang="en-US" sz="3600" i="1" dirty="0"/>
                <a:t> </a:t>
              </a:r>
            </a:p>
          </p:txBody>
        </p:sp>
        <p:sp>
          <p:nvSpPr>
            <p:cNvPr id="39945" name="Text Box 9"/>
            <p:cNvSpPr txBox="1">
              <a:spLocks noChangeArrowheads="1"/>
            </p:cNvSpPr>
            <p:nvPr/>
          </p:nvSpPr>
          <p:spPr bwMode="auto">
            <a:xfrm>
              <a:off x="4944" y="3456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</a:t>
              </a:r>
            </a:p>
          </p:txBody>
        </p:sp>
        <p:sp>
          <p:nvSpPr>
            <p:cNvPr id="39946" name="Text Box 10"/>
            <p:cNvSpPr txBox="1">
              <a:spLocks noChangeArrowheads="1"/>
            </p:cNvSpPr>
            <p:nvPr/>
          </p:nvSpPr>
          <p:spPr bwMode="auto">
            <a:xfrm>
              <a:off x="3552" y="1632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</a:t>
              </a:r>
            </a:p>
          </p:txBody>
        </p:sp>
        <p:sp>
          <p:nvSpPr>
            <p:cNvPr id="39947" name="Text Box 11"/>
            <p:cNvSpPr txBox="1">
              <a:spLocks noChangeArrowheads="1"/>
            </p:cNvSpPr>
            <p:nvPr/>
          </p:nvSpPr>
          <p:spPr bwMode="auto">
            <a:xfrm>
              <a:off x="3792" y="3168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</a:t>
              </a:r>
            </a:p>
          </p:txBody>
        </p:sp>
        <p:sp>
          <p:nvSpPr>
            <p:cNvPr id="10281" name="Text Box 12"/>
            <p:cNvSpPr txBox="1">
              <a:spLocks noChangeArrowheads="1"/>
            </p:cNvSpPr>
            <p:nvPr/>
          </p:nvSpPr>
          <p:spPr bwMode="auto">
            <a:xfrm>
              <a:off x="4560" y="350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1</a:t>
              </a:r>
            </a:p>
          </p:txBody>
        </p:sp>
        <p:sp>
          <p:nvSpPr>
            <p:cNvPr id="10282" name="Text Box 13"/>
            <p:cNvSpPr txBox="1">
              <a:spLocks noChangeArrowheads="1"/>
            </p:cNvSpPr>
            <p:nvPr/>
          </p:nvSpPr>
          <p:spPr bwMode="auto">
            <a:xfrm>
              <a:off x="3600" y="196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2</a:t>
              </a:r>
            </a:p>
          </p:txBody>
        </p:sp>
      </p:grpSp>
      <p:sp>
        <p:nvSpPr>
          <p:cNvPr id="39955" name="Line 19"/>
          <p:cNvSpPr>
            <a:spLocks noChangeShapeType="1"/>
          </p:cNvSpPr>
          <p:nvPr/>
        </p:nvSpPr>
        <p:spPr bwMode="auto">
          <a:xfrm flipH="1" flipV="1">
            <a:off x="5651500" y="4305300"/>
            <a:ext cx="2260600" cy="2119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56" name="Freeform 20"/>
          <p:cNvSpPr>
            <a:spLocks/>
          </p:cNvSpPr>
          <p:nvPr/>
        </p:nvSpPr>
        <p:spPr bwMode="auto">
          <a:xfrm>
            <a:off x="5702300" y="3238500"/>
            <a:ext cx="1981200" cy="2971800"/>
          </a:xfrm>
          <a:custGeom>
            <a:avLst/>
            <a:gdLst>
              <a:gd name="T0" fmla="*/ 0 w 1248"/>
              <a:gd name="T1" fmla="*/ 2147483647 h 1872"/>
              <a:gd name="T2" fmla="*/ 2147483647 w 1248"/>
              <a:gd name="T3" fmla="*/ 2147483647 h 1872"/>
              <a:gd name="T4" fmla="*/ 2147483647 w 1248"/>
              <a:gd name="T5" fmla="*/ 0 h 1872"/>
              <a:gd name="T6" fmla="*/ 0 w 1248"/>
              <a:gd name="T7" fmla="*/ 0 h 1872"/>
              <a:gd name="T8" fmla="*/ 0 w 1248"/>
              <a:gd name="T9" fmla="*/ 2147483647 h 18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8"/>
              <a:gd name="T16" fmla="*/ 0 h 1872"/>
              <a:gd name="T17" fmla="*/ 1248 w 1248"/>
              <a:gd name="T18" fmla="*/ 1872 h 18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8" h="1872">
                <a:moveTo>
                  <a:pt x="0" y="720"/>
                </a:moveTo>
                <a:lnTo>
                  <a:pt x="1248" y="1872"/>
                </a:lnTo>
                <a:lnTo>
                  <a:pt x="1200" y="0"/>
                </a:lnTo>
                <a:lnTo>
                  <a:pt x="0" y="0"/>
                </a:lnTo>
                <a:lnTo>
                  <a:pt x="0" y="720"/>
                </a:lnTo>
                <a:close/>
              </a:path>
            </a:pathLst>
          </a:custGeom>
          <a:solidFill>
            <a:srgbClr val="3366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9958" name="Freeform 22"/>
          <p:cNvSpPr>
            <a:spLocks/>
          </p:cNvSpPr>
          <p:nvPr/>
        </p:nvSpPr>
        <p:spPr bwMode="auto">
          <a:xfrm>
            <a:off x="6113463" y="3676650"/>
            <a:ext cx="1341437" cy="2381250"/>
          </a:xfrm>
          <a:custGeom>
            <a:avLst/>
            <a:gdLst>
              <a:gd name="T0" fmla="*/ 2147483647 w 845"/>
              <a:gd name="T1" fmla="*/ 0 h 1500"/>
              <a:gd name="T2" fmla="*/ 2147483647 w 845"/>
              <a:gd name="T3" fmla="*/ 2147483647 h 1500"/>
              <a:gd name="T4" fmla="*/ 2147483647 w 845"/>
              <a:gd name="T5" fmla="*/ 2147483647 h 1500"/>
              <a:gd name="T6" fmla="*/ 2147483647 w 845"/>
              <a:gd name="T7" fmla="*/ 2147483647 h 1500"/>
              <a:gd name="T8" fmla="*/ 2147483647 w 845"/>
              <a:gd name="T9" fmla="*/ 0 h 1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5"/>
              <a:gd name="T16" fmla="*/ 0 h 1500"/>
              <a:gd name="T17" fmla="*/ 845 w 845"/>
              <a:gd name="T18" fmla="*/ 1500 h 1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5" h="1500">
                <a:moveTo>
                  <a:pt x="17" y="0"/>
                </a:moveTo>
                <a:cubicBezTo>
                  <a:pt x="0" y="416"/>
                  <a:pt x="5" y="192"/>
                  <a:pt x="5" y="672"/>
                </a:cubicBezTo>
                <a:lnTo>
                  <a:pt x="845" y="1500"/>
                </a:lnTo>
                <a:lnTo>
                  <a:pt x="845" y="12"/>
                </a:lnTo>
                <a:lnTo>
                  <a:pt x="17" y="0"/>
                </a:lnTo>
                <a:close/>
              </a:path>
            </a:pathLst>
          </a:cu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9959" name="Object 23"/>
          <p:cNvGraphicFramePr>
            <a:graphicFrameLocks noChangeAspect="1"/>
          </p:cNvGraphicFramePr>
          <p:nvPr/>
        </p:nvGraphicFramePr>
        <p:xfrm>
          <a:off x="323850" y="4724400"/>
          <a:ext cx="27082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28600" progId="Equation.DSMT4">
                  <p:embed/>
                </p:oleObj>
              </mc:Choice>
              <mc:Fallback>
                <p:oleObj name="Equation" r:id="rId2" imgW="1002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24400"/>
                        <a:ext cx="27082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0" name="Object 24"/>
          <p:cNvGraphicFramePr>
            <a:graphicFrameLocks noChangeAspect="1"/>
          </p:cNvGraphicFramePr>
          <p:nvPr/>
        </p:nvGraphicFramePr>
        <p:xfrm>
          <a:off x="468313" y="5448300"/>
          <a:ext cx="49371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2920" imgH="406080" progId="Equation.DSMT4">
                  <p:embed/>
                </p:oleObj>
              </mc:Choice>
              <mc:Fallback>
                <p:oleObj name="Equation" r:id="rId4" imgW="19429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48300"/>
                        <a:ext cx="49371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258763" y="847725"/>
            <a:ext cx="86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2 )</a:t>
            </a:r>
          </a:p>
        </p:txBody>
      </p:sp>
      <p:graphicFrame>
        <p:nvGraphicFramePr>
          <p:cNvPr id="39963" name="Object 27"/>
          <p:cNvGraphicFramePr>
            <a:graphicFrameLocks noChangeAspect="1"/>
          </p:cNvGraphicFramePr>
          <p:nvPr/>
        </p:nvGraphicFramePr>
        <p:xfrm>
          <a:off x="892175" y="876300"/>
          <a:ext cx="1135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53800" progId="Equation.DSMT4">
                  <p:embed/>
                </p:oleObj>
              </mc:Choice>
              <mc:Fallback>
                <p:oleObj name="Equation" r:id="rId6" imgW="4572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876300"/>
                        <a:ext cx="11350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4" name="Object 28"/>
          <p:cNvGraphicFramePr>
            <a:graphicFrameLocks noChangeAspect="1"/>
          </p:cNvGraphicFramePr>
          <p:nvPr/>
        </p:nvGraphicFramePr>
        <p:xfrm>
          <a:off x="290513" y="1543050"/>
          <a:ext cx="671512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17160" imgH="469800" progId="Equation.3">
                  <p:embed/>
                </p:oleObj>
              </mc:Choice>
              <mc:Fallback>
                <p:oleObj name="公式" r:id="rId8" imgW="3171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1543050"/>
                        <a:ext cx="671512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5" name="Object 29"/>
          <p:cNvGraphicFramePr>
            <a:graphicFrameLocks noChangeAspect="1"/>
          </p:cNvGraphicFramePr>
          <p:nvPr/>
        </p:nvGraphicFramePr>
        <p:xfrm>
          <a:off x="827088" y="1543050"/>
          <a:ext cx="33178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77760" imgH="215640" progId="Equation.DSMT4">
                  <p:embed/>
                </p:oleObj>
              </mc:Choice>
              <mc:Fallback>
                <p:oleObj name="Equation" r:id="rId10" imgW="977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43050"/>
                        <a:ext cx="33178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6" name="Object 30"/>
          <p:cNvGraphicFramePr>
            <a:graphicFrameLocks noChangeAspect="1"/>
          </p:cNvGraphicFramePr>
          <p:nvPr/>
        </p:nvGraphicFramePr>
        <p:xfrm>
          <a:off x="755650" y="2046288"/>
          <a:ext cx="39544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14320" imgH="444240" progId="Equation.DSMT4">
                  <p:embed/>
                </p:oleObj>
              </mc:Choice>
              <mc:Fallback>
                <p:oleObj name="Equation" r:id="rId12" imgW="1714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46288"/>
                        <a:ext cx="39544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9" name="Group 66"/>
          <p:cNvGrpSpPr>
            <a:grpSpLocks/>
          </p:cNvGrpSpPr>
          <p:nvPr/>
        </p:nvGrpSpPr>
        <p:grpSpPr bwMode="auto">
          <a:xfrm>
            <a:off x="5719763" y="404813"/>
            <a:ext cx="2308225" cy="2919412"/>
            <a:chOff x="2971" y="255"/>
            <a:chExt cx="1454" cy="1839"/>
          </a:xfrm>
        </p:grpSpPr>
        <p:sp>
          <p:nvSpPr>
            <p:cNvPr id="10265" name="Line 47"/>
            <p:cNvSpPr>
              <a:spLocks noChangeShapeType="1"/>
            </p:cNvSpPr>
            <p:nvPr/>
          </p:nvSpPr>
          <p:spPr bwMode="auto">
            <a:xfrm>
              <a:off x="3110" y="1804"/>
              <a:ext cx="12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66" name="Line 48"/>
            <p:cNvSpPr>
              <a:spLocks noChangeShapeType="1"/>
            </p:cNvSpPr>
            <p:nvPr/>
          </p:nvSpPr>
          <p:spPr bwMode="auto">
            <a:xfrm flipV="1">
              <a:off x="3180" y="444"/>
              <a:ext cx="0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67" name="Rectangle 49"/>
            <p:cNvSpPr>
              <a:spLocks noChangeArrowheads="1"/>
            </p:cNvSpPr>
            <p:nvPr/>
          </p:nvSpPr>
          <p:spPr bwMode="auto">
            <a:xfrm>
              <a:off x="3180" y="633"/>
              <a:ext cx="591" cy="1171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AutoShape 50"/>
            <p:cNvSpPr>
              <a:spLocks noChangeArrowheads="1"/>
            </p:cNvSpPr>
            <p:nvPr/>
          </p:nvSpPr>
          <p:spPr bwMode="auto">
            <a:xfrm>
              <a:off x="3528" y="255"/>
              <a:ext cx="897" cy="416"/>
            </a:xfrm>
            <a:prstGeom prst="wedgeRoundRectCallout">
              <a:avLst>
                <a:gd name="adj1" fmla="val -35417"/>
                <a:gd name="adj2" fmla="val 99620"/>
                <a:gd name="adj3" fmla="val 1666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3200" b="1" i="1" dirty="0"/>
                <a:t>f</a:t>
              </a:r>
              <a:r>
                <a:rPr lang="en-US" altLang="zh-CN" sz="3200" b="1" dirty="0"/>
                <a:t>(</a:t>
              </a:r>
              <a:r>
                <a:rPr lang="en-US" altLang="zh-CN" sz="3200" b="1" i="1" dirty="0" err="1"/>
                <a:t>x</a:t>
              </a:r>
              <a:r>
                <a:rPr lang="en-US" altLang="zh-CN" sz="3200" b="1" dirty="0" err="1"/>
                <a:t>,</a:t>
              </a:r>
              <a:r>
                <a:rPr lang="en-US" altLang="zh-CN" sz="3200" b="1" i="1" dirty="0" err="1"/>
                <a:t>y</a:t>
              </a:r>
              <a:r>
                <a:rPr lang="en-US" altLang="zh-CN" sz="3200" b="1" dirty="0"/>
                <a:t>)</a:t>
              </a:r>
              <a:r>
                <a:rPr lang="zh-CN" altLang="en-US" sz="3200" b="1" dirty="0"/>
                <a:t>的非零区域</a:t>
              </a:r>
              <a:r>
                <a:rPr lang="zh-CN" altLang="en-US" sz="3200" i="1" dirty="0"/>
                <a:t> </a:t>
              </a:r>
            </a:p>
          </p:txBody>
        </p:sp>
        <p:sp>
          <p:nvSpPr>
            <p:cNvPr id="39987" name="Text Box 51"/>
            <p:cNvSpPr txBox="1">
              <a:spLocks noChangeArrowheads="1"/>
            </p:cNvSpPr>
            <p:nvPr/>
          </p:nvSpPr>
          <p:spPr bwMode="auto">
            <a:xfrm>
              <a:off x="3980" y="1767"/>
              <a:ext cx="38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</a:t>
              </a:r>
            </a:p>
          </p:txBody>
        </p:sp>
        <p:sp>
          <p:nvSpPr>
            <p:cNvPr id="39988" name="Text Box 52"/>
            <p:cNvSpPr txBox="1">
              <a:spLocks noChangeArrowheads="1"/>
            </p:cNvSpPr>
            <p:nvPr/>
          </p:nvSpPr>
          <p:spPr bwMode="auto">
            <a:xfrm>
              <a:off x="2971" y="331"/>
              <a:ext cx="38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</a:t>
              </a:r>
            </a:p>
          </p:txBody>
        </p:sp>
        <p:sp>
          <p:nvSpPr>
            <p:cNvPr id="39989" name="Text Box 53"/>
            <p:cNvSpPr txBox="1">
              <a:spLocks noChangeArrowheads="1"/>
            </p:cNvSpPr>
            <p:nvPr/>
          </p:nvSpPr>
          <p:spPr bwMode="auto">
            <a:xfrm>
              <a:off x="3145" y="1540"/>
              <a:ext cx="38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</a:t>
              </a:r>
            </a:p>
          </p:txBody>
        </p:sp>
        <p:sp>
          <p:nvSpPr>
            <p:cNvPr id="10272" name="Text Box 54"/>
            <p:cNvSpPr txBox="1">
              <a:spLocks noChangeArrowheads="1"/>
            </p:cNvSpPr>
            <p:nvPr/>
          </p:nvSpPr>
          <p:spPr bwMode="auto">
            <a:xfrm>
              <a:off x="3702" y="1804"/>
              <a:ext cx="2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1</a:t>
              </a:r>
            </a:p>
          </p:txBody>
        </p:sp>
        <p:sp>
          <p:nvSpPr>
            <p:cNvPr id="10273" name="Text Box 55"/>
            <p:cNvSpPr txBox="1">
              <a:spLocks noChangeArrowheads="1"/>
            </p:cNvSpPr>
            <p:nvPr/>
          </p:nvSpPr>
          <p:spPr bwMode="auto">
            <a:xfrm>
              <a:off x="3006" y="595"/>
              <a:ext cx="2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2</a:t>
              </a:r>
            </a:p>
          </p:txBody>
        </p:sp>
      </p:grpSp>
      <p:graphicFrame>
        <p:nvGraphicFramePr>
          <p:cNvPr id="39996" name="Object 60"/>
          <p:cNvGraphicFramePr>
            <a:graphicFrameLocks noChangeAspect="1"/>
          </p:cNvGraphicFramePr>
          <p:nvPr/>
        </p:nvGraphicFramePr>
        <p:xfrm>
          <a:off x="290513" y="3041650"/>
          <a:ext cx="671512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317160" imgH="469800" progId="Equation.3">
                  <p:embed/>
                </p:oleObj>
              </mc:Choice>
              <mc:Fallback>
                <p:oleObj name="公式" r:id="rId14" imgW="3171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3041650"/>
                        <a:ext cx="671512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98" name="Object 62"/>
          <p:cNvGraphicFramePr>
            <a:graphicFrameLocks noChangeAspect="1"/>
          </p:cNvGraphicFramePr>
          <p:nvPr/>
        </p:nvGraphicFramePr>
        <p:xfrm>
          <a:off x="811213" y="3651250"/>
          <a:ext cx="26384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43000" imgH="406080" progId="Equation.DSMT4">
                  <p:embed/>
                </p:oleObj>
              </mc:Choice>
              <mc:Fallback>
                <p:oleObj name="Equation" r:id="rId15" imgW="11430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3651250"/>
                        <a:ext cx="26384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99" name="Object 63"/>
          <p:cNvGraphicFramePr>
            <a:graphicFrameLocks noChangeAspect="1"/>
          </p:cNvGraphicFramePr>
          <p:nvPr/>
        </p:nvGraphicFramePr>
        <p:xfrm>
          <a:off x="823913" y="3103563"/>
          <a:ext cx="331628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77760" imgH="215640" progId="Equation.DSMT4">
                  <p:embed/>
                </p:oleObj>
              </mc:Choice>
              <mc:Fallback>
                <p:oleObj name="Equation" r:id="rId17" imgW="977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3103563"/>
                        <a:ext cx="331628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00" name="Object 64"/>
          <p:cNvGraphicFramePr>
            <a:graphicFrameLocks noChangeAspect="1"/>
          </p:cNvGraphicFramePr>
          <p:nvPr/>
        </p:nvGraphicFramePr>
        <p:xfrm>
          <a:off x="2938463" y="4730750"/>
          <a:ext cx="31194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55600" imgH="291960" progId="Equation.DSMT4">
                  <p:embed/>
                </p:oleObj>
              </mc:Choice>
              <mc:Fallback>
                <p:oleObj name="Equation" r:id="rId19" imgW="11556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4730750"/>
                        <a:ext cx="311943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01" name="Object 65"/>
          <p:cNvGraphicFramePr>
            <a:graphicFrameLocks noChangeAspect="1"/>
          </p:cNvGraphicFramePr>
          <p:nvPr/>
        </p:nvGraphicFramePr>
        <p:xfrm>
          <a:off x="1900238" y="765175"/>
          <a:ext cx="284321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143000" imgH="330120" progId="Equation.DSMT4">
                  <p:embed/>
                </p:oleObj>
              </mc:Choice>
              <mc:Fallback>
                <p:oleObj name="Equation" r:id="rId21" imgW="11430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765175"/>
                        <a:ext cx="2843212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03" name="Line 67"/>
          <p:cNvSpPr>
            <a:spLocks noChangeShapeType="1"/>
          </p:cNvSpPr>
          <p:nvPr/>
        </p:nvSpPr>
        <p:spPr bwMode="auto">
          <a:xfrm>
            <a:off x="5219700" y="3094038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004" name="Line 68"/>
          <p:cNvSpPr>
            <a:spLocks noChangeShapeType="1"/>
          </p:cNvSpPr>
          <p:nvPr/>
        </p:nvSpPr>
        <p:spPr bwMode="auto">
          <a:xfrm>
            <a:off x="5219700" y="2060575"/>
            <a:ext cx="2971800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005" name="Line 69"/>
          <p:cNvSpPr>
            <a:spLocks noChangeShapeType="1"/>
          </p:cNvSpPr>
          <p:nvPr/>
        </p:nvSpPr>
        <p:spPr bwMode="auto">
          <a:xfrm>
            <a:off x="5219700" y="148431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006" name="Line 70"/>
          <p:cNvSpPr>
            <a:spLocks noChangeShapeType="1"/>
          </p:cNvSpPr>
          <p:nvPr/>
        </p:nvSpPr>
        <p:spPr bwMode="auto">
          <a:xfrm>
            <a:off x="5295900" y="836613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40007" name="Picture 71" descr="u=4071768608,2259633986&amp;fm=0&amp;gp=0"/>
          <p:cNvPicPr>
            <a:picLocks noChangeAspect="1" noChangeArrowheads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5956300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1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3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5" grpId="0" animBg="1"/>
      <p:bldP spid="39956" grpId="0" animBg="1"/>
      <p:bldP spid="39958" grpId="0" animBg="1"/>
      <p:bldP spid="40003" grpId="0" animBg="1"/>
      <p:bldP spid="40004" grpId="0" animBg="1"/>
      <p:bldP spid="40005" grpId="0" animBg="1"/>
      <p:bldP spid="4000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395288" y="688975"/>
            <a:ext cx="3276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四.二维均匀分布</a:t>
            </a: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33400" y="1216025"/>
            <a:ext cx="821531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</a:rPr>
              <a:t>      设</a:t>
            </a:r>
            <a:r>
              <a:rPr lang="en-US" altLang="zh-CN" i="1" baseline="0" dirty="0">
                <a:solidFill>
                  <a:srgbClr val="000000"/>
                </a:solidFill>
              </a:rPr>
              <a:t>G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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altLang="zh-CN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面积为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G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),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若二维随机变量( 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的联合概率密度为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:</a:t>
            </a:r>
            <a:endParaRPr lang="en-US" altLang="zh-CN" i="1" baseline="0" dirty="0">
              <a:solidFill>
                <a:srgbClr val="000000"/>
              </a:solidFill>
            </a:endParaRPr>
          </a:p>
        </p:txBody>
      </p:sp>
      <p:graphicFrame>
        <p:nvGraphicFramePr>
          <p:cNvPr id="104452" name="Object 4"/>
          <p:cNvGraphicFramePr>
            <a:graphicFrameLocks noChangeAspect="1"/>
          </p:cNvGraphicFramePr>
          <p:nvPr/>
        </p:nvGraphicFramePr>
        <p:xfrm>
          <a:off x="2627313" y="2049463"/>
          <a:ext cx="5080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634680" progId="Equation.3">
                  <p:embed/>
                </p:oleObj>
              </mc:Choice>
              <mc:Fallback>
                <p:oleObj name="Equation" r:id="rId2" imgW="2031840" imgH="634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049463"/>
                        <a:ext cx="5080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469900" y="3573463"/>
            <a:ext cx="6407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则称(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在</a:t>
            </a:r>
            <a:r>
              <a:rPr lang="en-US" altLang="zh-CN" i="1" baseline="0">
                <a:solidFill>
                  <a:srgbClr val="000000"/>
                </a:solidFill>
              </a:rPr>
              <a:t>G</a:t>
            </a:r>
            <a:r>
              <a:rPr lang="zh-CN" altLang="en-US" baseline="0">
                <a:solidFill>
                  <a:srgbClr val="000000"/>
                </a:solidFill>
              </a:rPr>
              <a:t>上服从</a:t>
            </a:r>
            <a:r>
              <a:rPr lang="zh-CN" altLang="en-US" baseline="0">
                <a:solidFill>
                  <a:srgbClr val="CC3300"/>
                </a:solidFill>
              </a:rPr>
              <a:t>二维</a:t>
            </a:r>
            <a:r>
              <a:rPr lang="zh-CN" altLang="en-US" baseline="0">
                <a:solidFill>
                  <a:srgbClr val="990033"/>
                </a:solidFill>
              </a:rPr>
              <a:t>均匀分布</a:t>
            </a:r>
            <a:r>
              <a:rPr lang="en-US" altLang="zh-CN" baseline="0"/>
              <a:t>.</a:t>
            </a:r>
            <a:endParaRPr lang="en-US" altLang="zh-CN" i="1" baseline="0"/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323529" y="4149725"/>
            <a:ext cx="8425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990033"/>
                </a:solidFill>
              </a:rPr>
              <a:t>均匀分布的本质特点</a:t>
            </a:r>
            <a:r>
              <a:rPr lang="en-US" altLang="zh-CN" baseline="0" dirty="0">
                <a:solidFill>
                  <a:srgbClr val="990033"/>
                </a:solidFill>
              </a:rPr>
              <a:t>(</a:t>
            </a:r>
            <a:r>
              <a:rPr lang="zh-CN" altLang="en-US" sz="2400" baseline="0" dirty="0">
                <a:solidFill>
                  <a:srgbClr val="990033"/>
                </a:solidFill>
              </a:rPr>
              <a:t>几何概率</a:t>
            </a:r>
            <a:r>
              <a:rPr lang="en-US" altLang="zh-CN" baseline="0" dirty="0">
                <a:solidFill>
                  <a:srgbClr val="990033"/>
                </a:solidFill>
              </a:rPr>
              <a:t>:</a:t>
            </a:r>
            <a:r>
              <a:rPr lang="zh-CN" altLang="en-US" sz="2400" baseline="0" dirty="0">
                <a:solidFill>
                  <a:srgbClr val="990033"/>
                </a:solidFill>
              </a:rPr>
              <a:t>只</a:t>
            </a:r>
            <a:r>
              <a:rPr lang="zh-CN" altLang="en-US" sz="2400" baseline="0" dirty="0">
                <a:solidFill>
                  <a:srgbClr val="000000"/>
                </a:solidFill>
              </a:rPr>
              <a:t>与几何图形的测度有关</a:t>
            </a:r>
            <a:r>
              <a:rPr lang="en-US" altLang="zh-CN" baseline="0" dirty="0">
                <a:solidFill>
                  <a:srgbClr val="990033"/>
                </a:solidFill>
              </a:rPr>
              <a:t>):</a:t>
            </a:r>
            <a:endParaRPr lang="en-US" altLang="zh-CN" i="1" baseline="0" dirty="0"/>
          </a:p>
        </p:txBody>
      </p: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395288" y="4638675"/>
            <a:ext cx="640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 </a:t>
            </a:r>
            <a:r>
              <a:rPr lang="en-US" altLang="zh-CN" baseline="0">
                <a:solidFill>
                  <a:srgbClr val="000000"/>
                </a:solidFill>
              </a:rPr>
              <a:t>1. </a:t>
            </a:r>
            <a:r>
              <a:rPr lang="zh-CN" altLang="en-US" baseline="0">
                <a:solidFill>
                  <a:srgbClr val="000000"/>
                </a:solidFill>
              </a:rPr>
              <a:t>设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 </a:t>
            </a:r>
            <a:r>
              <a:rPr lang="zh-CN" altLang="en-US" baseline="0">
                <a:solidFill>
                  <a:srgbClr val="000000"/>
                </a:solidFill>
              </a:rPr>
              <a:t>~</a:t>
            </a:r>
            <a:r>
              <a:rPr lang="en-US" altLang="zh-CN" i="1" baseline="0">
                <a:solidFill>
                  <a:srgbClr val="000000"/>
                </a:solidFill>
              </a:rPr>
              <a:t>U</a:t>
            </a:r>
            <a:r>
              <a:rPr lang="en-US" altLang="zh-CN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a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b </a:t>
            </a:r>
            <a:r>
              <a:rPr lang="en-US" altLang="zh-CN" baseline="0">
                <a:solidFill>
                  <a:srgbClr val="000000"/>
                </a:solidFill>
              </a:rPr>
              <a:t>),  ( </a:t>
            </a:r>
            <a:r>
              <a:rPr lang="en-US" altLang="zh-CN" i="1" baseline="0">
                <a:solidFill>
                  <a:srgbClr val="000000"/>
                </a:solidFill>
              </a:rPr>
              <a:t>c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d </a:t>
            </a:r>
            <a:r>
              <a:rPr lang="en-US" altLang="zh-CN" baseline="0">
                <a:solidFill>
                  <a:srgbClr val="000000"/>
                </a:solidFill>
              </a:rPr>
              <a:t>) </a:t>
            </a:r>
            <a:r>
              <a:rPr lang="en-US" altLang="zh-CN" baseline="0">
                <a:solidFill>
                  <a:srgbClr val="000000"/>
                </a:solidFill>
                <a:sym typeface="Symbol" pitchFamily="18" charset="2"/>
              </a:rPr>
              <a:t></a:t>
            </a:r>
            <a:r>
              <a:rPr lang="en-US" altLang="zh-CN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a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b </a:t>
            </a:r>
            <a:r>
              <a:rPr lang="en-US" altLang="zh-CN" baseline="0">
                <a:solidFill>
                  <a:srgbClr val="000000"/>
                </a:solidFill>
              </a:rPr>
              <a:t>) </a:t>
            </a:r>
            <a:r>
              <a:rPr lang="zh-CN" altLang="en-US" baseline="0">
                <a:solidFill>
                  <a:srgbClr val="000000"/>
                </a:solidFill>
              </a:rPr>
              <a:t>则</a:t>
            </a:r>
          </a:p>
        </p:txBody>
      </p:sp>
      <p:graphicFrame>
        <p:nvGraphicFramePr>
          <p:cNvPr id="104456" name="Object 8"/>
          <p:cNvGraphicFramePr>
            <a:graphicFrameLocks noChangeAspect="1"/>
          </p:cNvGraphicFramePr>
          <p:nvPr/>
        </p:nvGraphicFramePr>
        <p:xfrm>
          <a:off x="1187450" y="5227638"/>
          <a:ext cx="40909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406080" progId="Equation.DSMT4">
                  <p:embed/>
                </p:oleObj>
              </mc:Choice>
              <mc:Fallback>
                <p:oleObj name="Equation" r:id="rId4" imgW="1396800" imgH="4060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227638"/>
                        <a:ext cx="4090988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7" name="Object 9"/>
          <p:cNvGraphicFramePr>
            <a:graphicFrameLocks noChangeAspect="1"/>
          </p:cNvGraphicFramePr>
          <p:nvPr/>
        </p:nvGraphicFramePr>
        <p:xfrm>
          <a:off x="5233988" y="5146675"/>
          <a:ext cx="2938462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482400" progId="Equation.DSMT4">
                  <p:embed/>
                </p:oleObj>
              </mc:Choice>
              <mc:Fallback>
                <p:oleObj name="Equation" r:id="rId6" imgW="1002960" imgH="482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5146675"/>
                        <a:ext cx="2938462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utoUpdateAnimBg="0"/>
      <p:bldP spid="104453" grpId="0" autoUpdateAnimBg="0"/>
      <p:bldP spid="104454" grpId="0" autoUpdateAnimBg="0"/>
      <p:bldP spid="104455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AutoShape 4"/>
          <p:cNvSpPr>
            <a:spLocks noChangeArrowheads="1"/>
          </p:cNvSpPr>
          <p:nvPr/>
        </p:nvSpPr>
        <p:spPr bwMode="auto">
          <a:xfrm>
            <a:off x="395288" y="4220518"/>
            <a:ext cx="1871662" cy="504825"/>
          </a:xfrm>
          <a:prstGeom prst="wedgeRoundRectCallout">
            <a:avLst>
              <a:gd name="adj1" fmla="val 61282"/>
              <a:gd name="adj2" fmla="val 80190"/>
              <a:gd name="adj3" fmla="val 16667"/>
            </a:avLst>
          </a:prstGeom>
          <a:gradFill rotWithShape="1">
            <a:gsLst>
              <a:gs pos="0">
                <a:srgbClr val="00FFFF"/>
              </a:gs>
              <a:gs pos="50000">
                <a:srgbClr val="FFFFFF"/>
              </a:gs>
              <a:gs pos="100000">
                <a:srgbClr val="00FFFF"/>
              </a:gs>
            </a:gsLst>
            <a:lin ang="18900000" scaled="1"/>
          </a:gra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几何概率</a:t>
            </a:r>
          </a:p>
        </p:txBody>
      </p:sp>
      <p:sp>
        <p:nvSpPr>
          <p:cNvPr id="105477" name="Oval 5"/>
          <p:cNvSpPr>
            <a:spLocks noChangeArrowheads="1"/>
          </p:cNvSpPr>
          <p:nvPr/>
        </p:nvSpPr>
        <p:spPr bwMode="auto">
          <a:xfrm>
            <a:off x="2519363" y="2019672"/>
            <a:ext cx="3276600" cy="20574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CCFF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5478" name="Oval 6"/>
          <p:cNvSpPr>
            <a:spLocks noChangeArrowheads="1"/>
          </p:cNvSpPr>
          <p:nvPr/>
        </p:nvSpPr>
        <p:spPr bwMode="auto">
          <a:xfrm>
            <a:off x="4552950" y="2476872"/>
            <a:ext cx="762000" cy="1143000"/>
          </a:xfrm>
          <a:prstGeom prst="ellipse">
            <a:avLst/>
          </a:prstGeom>
          <a:gradFill rotWithShape="0">
            <a:gsLst>
              <a:gs pos="0">
                <a:srgbClr val="FF9933"/>
              </a:gs>
              <a:gs pos="50000">
                <a:srgbClr val="FFFFFF"/>
              </a:gs>
              <a:gs pos="100000">
                <a:srgbClr val="FF9933"/>
              </a:gs>
            </a:gsLst>
            <a:lin ang="2700000" scaled="1"/>
          </a:gradFill>
          <a:ln w="381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5479" name="AutoShape 7"/>
          <p:cNvSpPr>
            <a:spLocks noChangeArrowheads="1"/>
          </p:cNvSpPr>
          <p:nvPr/>
        </p:nvSpPr>
        <p:spPr bwMode="auto">
          <a:xfrm>
            <a:off x="6372200" y="2099320"/>
            <a:ext cx="2286000" cy="609600"/>
          </a:xfrm>
          <a:prstGeom prst="wedgeRectCallout">
            <a:avLst>
              <a:gd name="adj1" fmla="val -157500"/>
              <a:gd name="adj2" fmla="val 41926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>
                <a:solidFill>
                  <a:srgbClr val="000000"/>
                </a:solidFill>
                <a:ea typeface="宋体" pitchFamily="2" charset="-122"/>
              </a:rPr>
              <a:t>S(G)</a:t>
            </a:r>
          </a:p>
        </p:txBody>
      </p:sp>
      <p:sp>
        <p:nvSpPr>
          <p:cNvPr id="105480" name="AutoShape 8"/>
          <p:cNvSpPr>
            <a:spLocks noChangeArrowheads="1"/>
          </p:cNvSpPr>
          <p:nvPr/>
        </p:nvSpPr>
        <p:spPr bwMode="auto">
          <a:xfrm>
            <a:off x="6457950" y="3212976"/>
            <a:ext cx="2286000" cy="609600"/>
          </a:xfrm>
          <a:prstGeom prst="wedgeRectCallout">
            <a:avLst>
              <a:gd name="adj1" fmla="val -113333"/>
              <a:gd name="adj2" fmla="val -54949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>
                <a:solidFill>
                  <a:srgbClr val="000000"/>
                </a:solidFill>
                <a:ea typeface="宋体" pitchFamily="2" charset="-122"/>
              </a:rPr>
              <a:t>S(D)</a:t>
            </a:r>
          </a:p>
        </p:txBody>
      </p:sp>
      <p:sp>
        <p:nvSpPr>
          <p:cNvPr id="105481" name="Oval 9"/>
          <p:cNvSpPr>
            <a:spLocks noChangeArrowheads="1"/>
          </p:cNvSpPr>
          <p:nvPr/>
        </p:nvSpPr>
        <p:spPr bwMode="auto">
          <a:xfrm>
            <a:off x="2771775" y="2595935"/>
            <a:ext cx="1152525" cy="720725"/>
          </a:xfrm>
          <a:prstGeom prst="ellipse">
            <a:avLst/>
          </a:prstGeom>
          <a:gradFill rotWithShape="0">
            <a:gsLst>
              <a:gs pos="0">
                <a:srgbClr val="FF9933"/>
              </a:gs>
              <a:gs pos="50000">
                <a:srgbClr val="FFFFFF"/>
              </a:gs>
              <a:gs pos="100000">
                <a:srgbClr val="FF9933"/>
              </a:gs>
            </a:gsLst>
            <a:lin ang="2700000" scaled="1"/>
          </a:gradFill>
          <a:ln w="381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5482" name="AutoShape 10"/>
          <p:cNvSpPr>
            <a:spLocks noChangeArrowheads="1"/>
          </p:cNvSpPr>
          <p:nvPr/>
        </p:nvSpPr>
        <p:spPr bwMode="auto">
          <a:xfrm>
            <a:off x="395288" y="2740397"/>
            <a:ext cx="1873250" cy="1008063"/>
          </a:xfrm>
          <a:prstGeom prst="wedgeRectCallout">
            <a:avLst>
              <a:gd name="adj1" fmla="val 102458"/>
              <a:gd name="adj2" fmla="val -32046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>
                <a:solidFill>
                  <a:srgbClr val="000000"/>
                </a:solidFill>
                <a:ea typeface="宋体" pitchFamily="2" charset="-122"/>
              </a:rPr>
              <a:t>S(B)=S(D)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2411413" y="4149080"/>
            <a:ext cx="6408737" cy="954107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样本点是等可能的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</a:rPr>
              <a:t>概率与位置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形状 均无关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与测度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zh-CN" altLang="en-US" baseline="0" dirty="0">
                <a:solidFill>
                  <a:srgbClr val="000000"/>
                </a:solidFill>
              </a:rPr>
              <a:t>长度、面积、体积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成正比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  <a:endParaRPr lang="en-US" altLang="zh-CN" i="1" baseline="0" dirty="0"/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395288" y="620688"/>
            <a:ext cx="7200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2. ( 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在</a:t>
            </a:r>
            <a:r>
              <a:rPr lang="en-US" altLang="zh-CN" i="1" baseline="0" dirty="0">
                <a:solidFill>
                  <a:srgbClr val="000000"/>
                </a:solidFill>
              </a:rPr>
              <a:t>G</a:t>
            </a:r>
            <a:r>
              <a:rPr lang="zh-CN" altLang="en-US" baseline="0" dirty="0">
                <a:solidFill>
                  <a:srgbClr val="000000"/>
                </a:solidFill>
              </a:rPr>
              <a:t>上服从均匀分布, 设</a:t>
            </a:r>
            <a:r>
              <a:rPr lang="en-US" altLang="zh-CN" i="1" baseline="0" dirty="0">
                <a:solidFill>
                  <a:srgbClr val="990033"/>
                </a:solidFill>
              </a:rPr>
              <a:t>D 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 </a:t>
            </a:r>
            <a:r>
              <a:rPr lang="en-US" altLang="zh-CN" i="1" baseline="0" dirty="0">
                <a:solidFill>
                  <a:srgbClr val="990033"/>
                </a:solidFill>
              </a:rPr>
              <a:t>G</a:t>
            </a:r>
            <a:r>
              <a:rPr lang="en-US" altLang="zh-CN" i="1" baseline="0" dirty="0"/>
              <a:t> </a:t>
            </a:r>
            <a:r>
              <a:rPr lang="zh-CN" altLang="en-US" baseline="0" dirty="0">
                <a:solidFill>
                  <a:srgbClr val="000000"/>
                </a:solidFill>
              </a:rPr>
              <a:t>则有</a:t>
            </a:r>
          </a:p>
        </p:txBody>
      </p:sp>
      <p:graphicFrame>
        <p:nvGraphicFramePr>
          <p:cNvPr id="1054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809573"/>
              </p:ext>
            </p:extLst>
          </p:nvPr>
        </p:nvGraphicFramePr>
        <p:xfrm>
          <a:off x="1634703" y="1105123"/>
          <a:ext cx="45212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160" imgH="457200" progId="Equation.DSMT4">
                  <p:embed/>
                </p:oleObj>
              </mc:Choice>
              <mc:Fallback>
                <p:oleObj name="Equation" r:id="rId2" imgW="189216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703" y="1105123"/>
                        <a:ext cx="45212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645535"/>
              </p:ext>
            </p:extLst>
          </p:nvPr>
        </p:nvGraphicFramePr>
        <p:xfrm>
          <a:off x="6160665" y="1052736"/>
          <a:ext cx="13636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320" imgH="482400" progId="Equation.DSMT4">
                  <p:embed/>
                </p:oleObj>
              </mc:Choice>
              <mc:Fallback>
                <p:oleObj name="Equation" r:id="rId4" imgW="571320" imgH="48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0665" y="1052736"/>
                        <a:ext cx="13636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23528" y="5157192"/>
            <a:ext cx="88572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600" baseline="0" dirty="0">
                <a:solidFill>
                  <a:srgbClr val="000000"/>
                </a:solidFill>
              </a:rPr>
              <a:t>若以</a:t>
            </a:r>
            <a:r>
              <a:rPr lang="en-US" altLang="zh-CN" sz="2600" i="1" baseline="0" dirty="0">
                <a:solidFill>
                  <a:srgbClr val="000000"/>
                </a:solidFill>
              </a:rPr>
              <a:t>A</a:t>
            </a:r>
            <a:r>
              <a:rPr lang="en-US" altLang="zh-CN" sz="2600" i="1" baseline="-25000" dirty="0">
                <a:solidFill>
                  <a:srgbClr val="000000"/>
                </a:solidFill>
              </a:rPr>
              <a:t>g</a:t>
            </a:r>
            <a:r>
              <a:rPr lang="zh-CN" altLang="en-US" sz="2600" baseline="0" dirty="0">
                <a:solidFill>
                  <a:srgbClr val="000000"/>
                </a:solidFill>
              </a:rPr>
              <a:t>记“在区域</a:t>
            </a:r>
            <a:r>
              <a:rPr lang="en-US" altLang="zh-CN" sz="2600" baseline="0" dirty="0"/>
              <a:t>Ω</a:t>
            </a:r>
            <a:r>
              <a:rPr lang="zh-CN" altLang="en-US" sz="2600" baseline="0" dirty="0">
                <a:solidFill>
                  <a:srgbClr val="000000"/>
                </a:solidFill>
              </a:rPr>
              <a:t>中</a:t>
            </a:r>
            <a:r>
              <a:rPr lang="zh-CN" altLang="en-US" sz="2600" u="sng" baseline="0" dirty="0">
                <a:solidFill>
                  <a:srgbClr val="FF0000"/>
                </a:solidFill>
              </a:rPr>
              <a:t>随机</a:t>
            </a:r>
            <a:r>
              <a:rPr lang="zh-CN" altLang="en-US" sz="2600" baseline="0" dirty="0">
                <a:solidFill>
                  <a:srgbClr val="000000"/>
                </a:solidFill>
              </a:rPr>
              <a:t>地取一点</a:t>
            </a:r>
            <a:r>
              <a:rPr lang="en-US" altLang="zh-CN" sz="2600" baseline="0" dirty="0">
                <a:solidFill>
                  <a:srgbClr val="000000"/>
                </a:solidFill>
              </a:rPr>
              <a:t>,</a:t>
            </a:r>
            <a:r>
              <a:rPr lang="zh-CN" altLang="en-US" sz="2600" baseline="0" dirty="0">
                <a:solidFill>
                  <a:srgbClr val="000000"/>
                </a:solidFill>
              </a:rPr>
              <a:t>而该点落在区域</a:t>
            </a:r>
            <a:r>
              <a:rPr lang="en-US" altLang="zh-CN" sz="2600" baseline="0" dirty="0">
                <a:solidFill>
                  <a:srgbClr val="000000"/>
                </a:solidFill>
              </a:rPr>
              <a:t>g</a:t>
            </a:r>
            <a:r>
              <a:rPr lang="zh-CN" altLang="en-US" sz="2600" baseline="0" dirty="0">
                <a:solidFill>
                  <a:srgbClr val="000000"/>
                </a:solidFill>
              </a:rPr>
              <a:t>中”这一事件</a:t>
            </a:r>
            <a:r>
              <a:rPr lang="en-US" altLang="zh-CN" sz="2600" baseline="0" dirty="0">
                <a:solidFill>
                  <a:srgbClr val="000000"/>
                </a:solidFill>
              </a:rPr>
              <a:t>,</a:t>
            </a:r>
            <a:r>
              <a:rPr lang="zh-CN" altLang="en-US" sz="2600" baseline="0" dirty="0">
                <a:solidFill>
                  <a:srgbClr val="000000"/>
                </a:solidFill>
              </a:rPr>
              <a:t>则其概率定义为</a:t>
            </a: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101871"/>
              </p:ext>
            </p:extLst>
          </p:nvPr>
        </p:nvGraphicFramePr>
        <p:xfrm>
          <a:off x="4211960" y="5589240"/>
          <a:ext cx="2528491" cy="784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419040" progId="Equation.DSMT4">
                  <p:embed/>
                </p:oleObj>
              </mc:Choice>
              <mc:Fallback>
                <p:oleObj name="Equation" r:id="rId6" imgW="1206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589240"/>
                        <a:ext cx="2528491" cy="784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nimBg="1" autoUpdateAnimBg="0"/>
      <p:bldP spid="105477" grpId="0" animBg="1" autoUpdateAnimBg="0"/>
      <p:bldP spid="105478" grpId="0" animBg="1" autoUpdateAnimBg="0"/>
      <p:bldP spid="105479" grpId="0" animBg="1" autoUpdateAnimBg="0"/>
      <p:bldP spid="105480" grpId="0" animBg="1" autoUpdateAnimBg="0"/>
      <p:bldP spid="105481" grpId="0" animBg="1" autoUpdateAnimBg="0"/>
      <p:bldP spid="105482" grpId="0" animBg="1" autoUpdateAnimBg="0"/>
      <p:bldP spid="105483" grpId="0" animBg="1" autoUpdateAnimBg="0"/>
      <p:bldP spid="105484" grpId="0" autoUpdateAnimBg="0"/>
      <p:bldP spid="1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321246" y="704890"/>
            <a:ext cx="36746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</a:t>
            </a:r>
            <a:r>
              <a:rPr lang="en-US" altLang="zh-CN" sz="4000" b="1" dirty="0"/>
              <a:t>3.1.6</a:t>
            </a:r>
            <a:r>
              <a:rPr lang="en-US" altLang="zh-CN" sz="4000" b="1" baseline="0" dirty="0"/>
              <a:t> </a:t>
            </a:r>
            <a:r>
              <a:rPr lang="zh-CN" altLang="en-US" sz="4000" b="1" dirty="0"/>
              <a:t>( 约会问题 ) :</a:t>
            </a:r>
            <a:endParaRPr lang="zh-CN" altLang="en-US" sz="4000" b="1" i="1" dirty="0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363983" y="1372587"/>
            <a:ext cx="8672513" cy="97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b="1" dirty="0"/>
              <a:t>        甲乙两艘轮船驶向一个不能同时停泊两艘轮船的</a:t>
            </a:r>
          </a:p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b="1" dirty="0"/>
              <a:t>码头停泊</a:t>
            </a:r>
            <a:r>
              <a:rPr lang="en-US" altLang="zh-CN" sz="4000" b="1" dirty="0"/>
              <a:t>.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23528" y="2492896"/>
            <a:ext cx="837565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4000" b="1"/>
              <a:t>如果甲的停泊时间为1小时</a:t>
            </a:r>
            <a:r>
              <a:rPr lang="en-US" altLang="zh-CN" sz="4000" b="1"/>
              <a:t>, </a:t>
            </a:r>
            <a:r>
              <a:rPr lang="zh-CN" altLang="en-US" sz="4000" b="1"/>
              <a:t>乙的停泊时间为</a:t>
            </a:r>
            <a:r>
              <a:rPr lang="en-US" altLang="zh-CN" sz="4000" b="1"/>
              <a:t>2</a:t>
            </a:r>
            <a:r>
              <a:rPr lang="zh-CN" altLang="en-US" sz="4000" b="1"/>
              <a:t>小时</a:t>
            </a:r>
            <a:r>
              <a:rPr lang="en-US" altLang="zh-CN" sz="4000" b="1"/>
              <a:t>.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49238" y="3573016"/>
            <a:ext cx="6232525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990033"/>
                </a:solidFill>
              </a:rPr>
              <a:t>分析</a:t>
            </a:r>
            <a:r>
              <a:rPr lang="en-US" altLang="zh-CN" sz="4000" b="1" dirty="0"/>
              <a:t>: </a:t>
            </a:r>
            <a:r>
              <a:rPr lang="zh-CN" altLang="en-US" sz="4000" b="1" dirty="0"/>
              <a:t>设甲在一昼夜到达的时刻为</a:t>
            </a:r>
            <a:r>
              <a:rPr lang="en-US" altLang="zh-CN" sz="4000" b="1" i="1" dirty="0"/>
              <a:t>X,</a:t>
            </a:r>
            <a:endParaRPr lang="en-US" altLang="zh-CN" sz="4000" b="1" dirty="0"/>
          </a:p>
        </p:txBody>
      </p:sp>
      <p:sp>
        <p:nvSpPr>
          <p:cNvPr id="21560" name="Line 56"/>
          <p:cNvSpPr>
            <a:spLocks noChangeShapeType="1"/>
          </p:cNvSpPr>
          <p:nvPr/>
        </p:nvSpPr>
        <p:spPr bwMode="auto">
          <a:xfrm>
            <a:off x="5867400" y="5921077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61" name="Line 57"/>
          <p:cNvSpPr>
            <a:spLocks noChangeShapeType="1"/>
          </p:cNvSpPr>
          <p:nvPr/>
        </p:nvSpPr>
        <p:spPr bwMode="auto">
          <a:xfrm flipV="1">
            <a:off x="6272213" y="3614439"/>
            <a:ext cx="0" cy="2687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62" name="Text Box 58"/>
          <p:cNvSpPr txBox="1">
            <a:spLocks noChangeArrowheads="1"/>
          </p:cNvSpPr>
          <p:nvPr/>
        </p:nvSpPr>
        <p:spPr bwMode="auto">
          <a:xfrm>
            <a:off x="8558213" y="5933777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21563" name="Text Box 59"/>
          <p:cNvSpPr txBox="1">
            <a:spLocks noChangeArrowheads="1"/>
          </p:cNvSpPr>
          <p:nvPr/>
        </p:nvSpPr>
        <p:spPr bwMode="auto">
          <a:xfrm>
            <a:off x="6272213" y="3509664"/>
            <a:ext cx="8382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21564" name="Text Box 60"/>
          <p:cNvSpPr txBox="1">
            <a:spLocks noChangeArrowheads="1"/>
          </p:cNvSpPr>
          <p:nvPr/>
        </p:nvSpPr>
        <p:spPr bwMode="auto">
          <a:xfrm>
            <a:off x="5867400" y="5782964"/>
            <a:ext cx="8382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</a:p>
        </p:txBody>
      </p:sp>
      <p:sp>
        <p:nvSpPr>
          <p:cNvPr id="21565" name="Rectangle 61"/>
          <p:cNvSpPr>
            <a:spLocks noChangeArrowheads="1"/>
          </p:cNvSpPr>
          <p:nvPr/>
        </p:nvSpPr>
        <p:spPr bwMode="auto">
          <a:xfrm>
            <a:off x="6272213" y="4028777"/>
            <a:ext cx="2057400" cy="18923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4000"/>
          </a:p>
        </p:txBody>
      </p:sp>
      <p:sp>
        <p:nvSpPr>
          <p:cNvPr id="21566" name="Text Box 62"/>
          <p:cNvSpPr txBox="1">
            <a:spLocks noChangeArrowheads="1"/>
          </p:cNvSpPr>
          <p:nvPr/>
        </p:nvSpPr>
        <p:spPr bwMode="auto">
          <a:xfrm>
            <a:off x="5651500" y="3890664"/>
            <a:ext cx="830263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24</a:t>
            </a:r>
          </a:p>
        </p:txBody>
      </p:sp>
      <p:sp>
        <p:nvSpPr>
          <p:cNvPr id="21567" name="Text Box 63"/>
          <p:cNvSpPr txBox="1">
            <a:spLocks noChangeArrowheads="1"/>
          </p:cNvSpPr>
          <p:nvPr/>
        </p:nvSpPr>
        <p:spPr bwMode="auto">
          <a:xfrm>
            <a:off x="8062913" y="5878214"/>
            <a:ext cx="83026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24</a:t>
            </a:r>
          </a:p>
        </p:txBody>
      </p:sp>
      <p:sp>
        <p:nvSpPr>
          <p:cNvPr id="21578" name="Rectangle 74"/>
          <p:cNvSpPr>
            <a:spLocks noChangeArrowheads="1"/>
          </p:cNvSpPr>
          <p:nvPr/>
        </p:nvSpPr>
        <p:spPr bwMode="auto">
          <a:xfrm>
            <a:off x="862881" y="4942705"/>
            <a:ext cx="612775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宋体" charset="-122"/>
              </a:rPr>
              <a:t>设</a:t>
            </a:r>
            <a:endParaRPr lang="zh-CN" altLang="en-US" sz="4000" dirty="0"/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11188" y="5425236"/>
            <a:ext cx="4860925" cy="458788"/>
            <a:chOff x="465" y="2719"/>
            <a:chExt cx="3062" cy="289"/>
          </a:xfrm>
        </p:grpSpPr>
        <p:sp>
          <p:nvSpPr>
            <p:cNvPr id="11300" name="Rectangle 70"/>
            <p:cNvSpPr>
              <a:spLocks noChangeArrowheads="1"/>
            </p:cNvSpPr>
            <p:nvPr/>
          </p:nvSpPr>
          <p:spPr bwMode="auto">
            <a:xfrm>
              <a:off x="465" y="2719"/>
              <a:ext cx="24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sz="4000" dirty="0"/>
            </a:p>
          </p:txBody>
        </p:sp>
        <p:sp>
          <p:nvSpPr>
            <p:cNvPr id="11301" name="Rectangle 71"/>
            <p:cNvSpPr>
              <a:spLocks noChangeArrowheads="1"/>
            </p:cNvSpPr>
            <p:nvPr/>
          </p:nvSpPr>
          <p:spPr bwMode="auto">
            <a:xfrm>
              <a:off x="964" y="2719"/>
              <a:ext cx="72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sz="4000" dirty="0"/>
            </a:p>
          </p:txBody>
        </p:sp>
        <p:sp>
          <p:nvSpPr>
            <p:cNvPr id="11302" name="Rectangle 72"/>
            <p:cNvSpPr>
              <a:spLocks noChangeArrowheads="1"/>
            </p:cNvSpPr>
            <p:nvPr/>
          </p:nvSpPr>
          <p:spPr bwMode="auto">
            <a:xfrm>
              <a:off x="1478" y="2749"/>
              <a:ext cx="2049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宋体" charset="-122"/>
                </a:rPr>
                <a:t>上服从</a:t>
              </a:r>
              <a:r>
                <a:rPr lang="zh-CN" altLang="en-US" sz="4000" b="1" dirty="0">
                  <a:solidFill>
                    <a:srgbClr val="990033"/>
                  </a:solidFill>
                  <a:latin typeface="宋体" charset="-122"/>
                </a:rPr>
                <a:t>均匀分布</a:t>
              </a:r>
              <a:r>
                <a:rPr lang="en-US" altLang="zh-CN" sz="4000" b="1" dirty="0">
                  <a:solidFill>
                    <a:srgbClr val="990033"/>
                  </a:solidFill>
                  <a:latin typeface="宋体" charset="-122"/>
                </a:rPr>
                <a:t>,</a:t>
              </a:r>
              <a:endParaRPr lang="en-US" altLang="zh-CN" sz="4000" dirty="0">
                <a:solidFill>
                  <a:srgbClr val="990033"/>
                </a:solidFill>
              </a:endParaRPr>
            </a:p>
          </p:txBody>
        </p:sp>
        <p:sp>
          <p:nvSpPr>
            <p:cNvPr id="11303" name="Rectangle 73"/>
            <p:cNvSpPr>
              <a:spLocks noChangeArrowheads="1"/>
            </p:cNvSpPr>
            <p:nvPr/>
          </p:nvSpPr>
          <p:spPr bwMode="auto">
            <a:xfrm>
              <a:off x="1035" y="2749"/>
              <a:ext cx="21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宋体" charset="-122"/>
                </a:rPr>
                <a:t>在</a:t>
              </a:r>
              <a:endParaRPr lang="zh-CN" altLang="en-US" sz="4000" dirty="0"/>
            </a:p>
          </p:txBody>
        </p:sp>
        <p:sp>
          <p:nvSpPr>
            <p:cNvPr id="11304" name="Rectangle 75"/>
            <p:cNvSpPr>
              <a:spLocks noChangeArrowheads="1"/>
            </p:cNvSpPr>
            <p:nvPr/>
          </p:nvSpPr>
          <p:spPr bwMode="auto">
            <a:xfrm>
              <a:off x="1146" y="2742"/>
              <a:ext cx="26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0" b="1" i="1" dirty="0">
                  <a:solidFill>
                    <a:srgbClr val="000000"/>
                  </a:solidFill>
                </a:rPr>
                <a:t>  G</a:t>
              </a:r>
              <a:endParaRPr lang="en-US" altLang="zh-CN" sz="4000" dirty="0"/>
            </a:p>
          </p:txBody>
        </p:sp>
        <p:sp>
          <p:nvSpPr>
            <p:cNvPr id="11305" name="Rectangle 76"/>
            <p:cNvSpPr>
              <a:spLocks noChangeArrowheads="1"/>
            </p:cNvSpPr>
            <p:nvPr/>
          </p:nvSpPr>
          <p:spPr bwMode="auto">
            <a:xfrm>
              <a:off x="836" y="2742"/>
              <a:ext cx="22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4000" b="1" i="1">
                  <a:solidFill>
                    <a:srgbClr val="000000"/>
                  </a:solidFill>
                </a:rPr>
                <a:t>Y</a:t>
              </a:r>
              <a:endParaRPr lang="en-US" altLang="zh-CN" sz="4000"/>
            </a:p>
          </p:txBody>
        </p:sp>
        <p:sp>
          <p:nvSpPr>
            <p:cNvPr id="11306" name="Rectangle 77"/>
            <p:cNvSpPr>
              <a:spLocks noChangeArrowheads="1"/>
            </p:cNvSpPr>
            <p:nvPr/>
          </p:nvSpPr>
          <p:spPr bwMode="auto">
            <a:xfrm>
              <a:off x="569" y="2742"/>
              <a:ext cx="23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4000" b="1" i="1">
                  <a:solidFill>
                    <a:srgbClr val="000000"/>
                  </a:solidFill>
                </a:rPr>
                <a:t>X</a:t>
              </a:r>
              <a:endParaRPr lang="en-US" altLang="zh-CN" sz="4000"/>
            </a:p>
          </p:txBody>
        </p:sp>
        <p:sp>
          <p:nvSpPr>
            <p:cNvPr id="11307" name="Rectangle 83"/>
            <p:cNvSpPr>
              <a:spLocks noChangeArrowheads="1"/>
            </p:cNvSpPr>
            <p:nvPr/>
          </p:nvSpPr>
          <p:spPr bwMode="auto">
            <a:xfrm>
              <a:off x="708" y="2742"/>
              <a:ext cx="1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>
                  <a:solidFill>
                    <a:srgbClr val="000000"/>
                  </a:solidFill>
                </a:rPr>
                <a:t>,</a:t>
              </a:r>
              <a:endParaRPr lang="zh-CN" altLang="en-US" sz="4000"/>
            </a:p>
          </p:txBody>
        </p:sp>
      </p:grpSp>
      <p:sp>
        <p:nvSpPr>
          <p:cNvPr id="21597" name="Line 93"/>
          <p:cNvSpPr>
            <a:spLocks noChangeShapeType="1"/>
          </p:cNvSpPr>
          <p:nvPr/>
        </p:nvSpPr>
        <p:spPr bwMode="auto">
          <a:xfrm flipV="1">
            <a:off x="6272213" y="3433464"/>
            <a:ext cx="2427287" cy="234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98" name="Line 94"/>
          <p:cNvSpPr>
            <a:spLocks noChangeShapeType="1"/>
          </p:cNvSpPr>
          <p:nvPr/>
        </p:nvSpPr>
        <p:spPr bwMode="auto">
          <a:xfrm flipV="1">
            <a:off x="6261100" y="4387552"/>
            <a:ext cx="2438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99" name="Freeform 95"/>
          <p:cNvSpPr>
            <a:spLocks/>
          </p:cNvSpPr>
          <p:nvPr/>
        </p:nvSpPr>
        <p:spPr bwMode="auto">
          <a:xfrm>
            <a:off x="6261100" y="4043064"/>
            <a:ext cx="1752600" cy="1752600"/>
          </a:xfrm>
          <a:custGeom>
            <a:avLst/>
            <a:gdLst>
              <a:gd name="T0" fmla="*/ 0 w 1152"/>
              <a:gd name="T1" fmla="*/ 2147483647 h 1056"/>
              <a:gd name="T2" fmla="*/ 0 w 1152"/>
              <a:gd name="T3" fmla="*/ 0 h 1056"/>
              <a:gd name="T4" fmla="*/ 2147483647 w 1152"/>
              <a:gd name="T5" fmla="*/ 0 h 1056"/>
              <a:gd name="T6" fmla="*/ 0 w 1152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1056"/>
              <a:gd name="T14" fmla="*/ 1152 w 115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1056">
                <a:moveTo>
                  <a:pt x="0" y="1056"/>
                </a:moveTo>
                <a:lnTo>
                  <a:pt x="0" y="0"/>
                </a:lnTo>
                <a:lnTo>
                  <a:pt x="1152" y="0"/>
                </a:lnTo>
                <a:lnTo>
                  <a:pt x="0" y="1056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600" name="Freeform 96"/>
          <p:cNvSpPr>
            <a:spLocks/>
          </p:cNvSpPr>
          <p:nvPr/>
        </p:nvSpPr>
        <p:spPr bwMode="auto">
          <a:xfrm>
            <a:off x="7019925" y="4717752"/>
            <a:ext cx="1309688" cy="1203325"/>
          </a:xfrm>
          <a:custGeom>
            <a:avLst/>
            <a:gdLst>
              <a:gd name="T0" fmla="*/ 0 w 999"/>
              <a:gd name="T1" fmla="*/ 2147483647 h 929"/>
              <a:gd name="T2" fmla="*/ 2147483647 w 999"/>
              <a:gd name="T3" fmla="*/ 2147483647 h 929"/>
              <a:gd name="T4" fmla="*/ 2147483647 w 999"/>
              <a:gd name="T5" fmla="*/ 2147483647 h 929"/>
              <a:gd name="T6" fmla="*/ 2147483647 w 999"/>
              <a:gd name="T7" fmla="*/ 2147483647 h 929"/>
              <a:gd name="T8" fmla="*/ 2147483647 w 999"/>
              <a:gd name="T9" fmla="*/ 0 h 929"/>
              <a:gd name="T10" fmla="*/ 0 w 999"/>
              <a:gd name="T11" fmla="*/ 2147483647 h 9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9"/>
              <a:gd name="T19" fmla="*/ 0 h 929"/>
              <a:gd name="T20" fmla="*/ 999 w 999"/>
              <a:gd name="T21" fmla="*/ 929 h 9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9" h="929">
                <a:moveTo>
                  <a:pt x="0" y="929"/>
                </a:moveTo>
                <a:cubicBezTo>
                  <a:pt x="100" y="929"/>
                  <a:pt x="201" y="929"/>
                  <a:pt x="301" y="929"/>
                </a:cubicBezTo>
                <a:cubicBezTo>
                  <a:pt x="410" y="929"/>
                  <a:pt x="519" y="929"/>
                  <a:pt x="628" y="929"/>
                </a:cubicBezTo>
                <a:lnTo>
                  <a:pt x="999" y="912"/>
                </a:lnTo>
                <a:lnTo>
                  <a:pt x="999" y="0"/>
                </a:lnTo>
                <a:lnTo>
                  <a:pt x="0" y="92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601" name="Text Box 97"/>
          <p:cNvSpPr txBox="1">
            <a:spLocks noChangeArrowheads="1"/>
          </p:cNvSpPr>
          <p:nvPr/>
        </p:nvSpPr>
        <p:spPr bwMode="auto">
          <a:xfrm>
            <a:off x="6660232" y="6022914"/>
            <a:ext cx="13716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Y+ </a:t>
            </a:r>
            <a:r>
              <a:rPr lang="en-US" altLang="zh-CN" sz="4000" b="1" dirty="0"/>
              <a:t>2= </a:t>
            </a:r>
            <a:r>
              <a:rPr lang="en-US" altLang="zh-CN" sz="4000" b="1" i="1" dirty="0"/>
              <a:t>X</a:t>
            </a:r>
          </a:p>
        </p:txBody>
      </p:sp>
      <p:sp>
        <p:nvSpPr>
          <p:cNvPr id="21602" name="Text Box 98"/>
          <p:cNvSpPr txBox="1">
            <a:spLocks noChangeArrowheads="1"/>
          </p:cNvSpPr>
          <p:nvPr/>
        </p:nvSpPr>
        <p:spPr bwMode="auto">
          <a:xfrm>
            <a:off x="6948264" y="3574642"/>
            <a:ext cx="153828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X + </a:t>
            </a:r>
            <a:r>
              <a:rPr lang="en-US" altLang="zh-CN" sz="4000" b="1" dirty="0"/>
              <a:t>1= </a:t>
            </a:r>
            <a:r>
              <a:rPr lang="en-US" altLang="zh-CN" sz="4000" b="1" i="1" dirty="0"/>
              <a:t>Y</a:t>
            </a:r>
          </a:p>
        </p:txBody>
      </p:sp>
      <p:grpSp>
        <p:nvGrpSpPr>
          <p:cNvPr id="3" name="Group 106"/>
          <p:cNvGrpSpPr>
            <a:grpSpLocks/>
          </p:cNvGrpSpPr>
          <p:nvPr/>
        </p:nvGrpSpPr>
        <p:grpSpPr bwMode="auto">
          <a:xfrm>
            <a:off x="1259632" y="6021741"/>
            <a:ext cx="4032251" cy="411163"/>
            <a:chOff x="662" y="2950"/>
            <a:chExt cx="2540" cy="259"/>
          </a:xfrm>
        </p:grpSpPr>
        <p:sp>
          <p:nvSpPr>
            <p:cNvPr id="11297" name="Rectangle 41"/>
            <p:cNvSpPr>
              <a:spLocks noChangeArrowheads="1"/>
            </p:cNvSpPr>
            <p:nvPr/>
          </p:nvSpPr>
          <p:spPr bwMode="auto">
            <a:xfrm>
              <a:off x="844" y="2950"/>
              <a:ext cx="10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990033"/>
                  </a:solidFill>
                  <a:latin typeface="Symbol" pitchFamily="18" charset="2"/>
                </a:rPr>
                <a:t>{</a:t>
              </a:r>
              <a:endParaRPr lang="zh-CN" altLang="en-US" sz="4000" dirty="0">
                <a:solidFill>
                  <a:srgbClr val="990033"/>
                </a:solidFill>
              </a:endParaRPr>
            </a:p>
          </p:txBody>
        </p:sp>
        <p:sp>
          <p:nvSpPr>
            <p:cNvPr id="11298" name="Rectangle 42"/>
            <p:cNvSpPr>
              <a:spLocks noChangeArrowheads="1"/>
            </p:cNvSpPr>
            <p:nvPr/>
          </p:nvSpPr>
          <p:spPr bwMode="auto">
            <a:xfrm>
              <a:off x="3099" y="2950"/>
              <a:ext cx="10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990033"/>
                  </a:solidFill>
                  <a:latin typeface="Symbol" pitchFamily="18" charset="2"/>
                </a:rPr>
                <a:t>}</a:t>
              </a:r>
              <a:endParaRPr lang="zh-CN" altLang="en-US" sz="4000" dirty="0">
                <a:solidFill>
                  <a:srgbClr val="990033"/>
                </a:solidFill>
              </a:endParaRPr>
            </a:p>
          </p:txBody>
        </p:sp>
        <p:sp>
          <p:nvSpPr>
            <p:cNvPr id="11299" name="Rectangle 47"/>
            <p:cNvSpPr>
              <a:spLocks noChangeArrowheads="1"/>
            </p:cNvSpPr>
            <p:nvPr/>
          </p:nvSpPr>
          <p:spPr bwMode="auto">
            <a:xfrm>
              <a:off x="662" y="2950"/>
              <a:ext cx="131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0" b="1" i="1" dirty="0">
                  <a:solidFill>
                    <a:srgbClr val="990033"/>
                  </a:solidFill>
                </a:rPr>
                <a:t>P</a:t>
              </a:r>
              <a:endParaRPr lang="en-US" altLang="zh-CN" sz="4000" dirty="0">
                <a:solidFill>
                  <a:srgbClr val="990033"/>
                </a:solidFill>
              </a:endParaRPr>
            </a:p>
          </p:txBody>
        </p:sp>
      </p:grpSp>
      <p:sp>
        <p:nvSpPr>
          <p:cNvPr id="21558" name="Rectangle 54"/>
          <p:cNvSpPr>
            <a:spLocks noChangeArrowheads="1"/>
          </p:cNvSpPr>
          <p:nvPr/>
        </p:nvSpPr>
        <p:spPr bwMode="auto">
          <a:xfrm>
            <a:off x="3221341" y="6042743"/>
            <a:ext cx="343043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000" b="1">
                <a:solidFill>
                  <a:srgbClr val="990033"/>
                </a:solidFill>
                <a:latin typeface="宋体" charset="-122"/>
              </a:rPr>
              <a:t>或</a:t>
            </a:r>
            <a:endParaRPr lang="zh-CN" altLang="en-US" sz="4000">
              <a:solidFill>
                <a:srgbClr val="990033"/>
              </a:solidFill>
            </a:endParaRPr>
          </a:p>
        </p:txBody>
      </p:sp>
      <p:sp>
        <p:nvSpPr>
          <p:cNvPr id="21606" name="Text Box 102"/>
          <p:cNvSpPr txBox="1">
            <a:spLocks noChangeArrowheads="1"/>
          </p:cNvSpPr>
          <p:nvPr/>
        </p:nvSpPr>
        <p:spPr bwMode="auto">
          <a:xfrm>
            <a:off x="450554" y="2973483"/>
            <a:ext cx="7758384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4000" b="1" dirty="0"/>
              <a:t>求它们中的任意一艘都不须等待码头空出的概率</a:t>
            </a:r>
            <a:r>
              <a:rPr lang="en-US" altLang="zh-CN" sz="4000" b="1" dirty="0"/>
              <a:t>.        </a:t>
            </a:r>
            <a:endParaRPr lang="en-US" altLang="zh-CN" sz="4000" b="1" i="1" dirty="0"/>
          </a:p>
        </p:txBody>
      </p:sp>
      <p:sp>
        <p:nvSpPr>
          <p:cNvPr id="21607" name="Text Box 103"/>
          <p:cNvSpPr txBox="1">
            <a:spLocks noChangeArrowheads="1"/>
          </p:cNvSpPr>
          <p:nvPr/>
        </p:nvSpPr>
        <p:spPr bwMode="auto">
          <a:xfrm>
            <a:off x="1909961" y="1836053"/>
            <a:ext cx="669448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它们在一昼夜内到达的时刻是等可能的</a:t>
            </a:r>
            <a:r>
              <a:rPr lang="en-US" altLang="zh-CN" sz="4000" b="1" dirty="0"/>
              <a:t>.</a:t>
            </a:r>
          </a:p>
        </p:txBody>
      </p:sp>
      <p:sp>
        <p:nvSpPr>
          <p:cNvPr id="21611" name="Text Box 107"/>
          <p:cNvSpPr txBox="1">
            <a:spLocks noChangeArrowheads="1"/>
          </p:cNvSpPr>
          <p:nvPr/>
        </p:nvSpPr>
        <p:spPr bwMode="auto">
          <a:xfrm>
            <a:off x="1107283" y="4183857"/>
            <a:ext cx="497363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乙在一昼夜到达的时刻为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. </a:t>
            </a:r>
          </a:p>
        </p:txBody>
      </p:sp>
      <p:sp>
        <p:nvSpPr>
          <p:cNvPr id="21612" name="Line 108"/>
          <p:cNvSpPr>
            <a:spLocks noChangeShapeType="1"/>
          </p:cNvSpPr>
          <p:nvPr/>
        </p:nvSpPr>
        <p:spPr bwMode="auto">
          <a:xfrm>
            <a:off x="899592" y="3284984"/>
            <a:ext cx="59563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/>
          </a:p>
        </p:txBody>
      </p:sp>
      <p:sp>
        <p:nvSpPr>
          <p:cNvPr id="21613" name="Line 109"/>
          <p:cNvSpPr>
            <a:spLocks noChangeShapeType="1"/>
          </p:cNvSpPr>
          <p:nvPr/>
        </p:nvSpPr>
        <p:spPr bwMode="auto">
          <a:xfrm>
            <a:off x="2051248" y="2196093"/>
            <a:ext cx="59563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/>
          </a:p>
        </p:txBody>
      </p:sp>
      <p:graphicFrame>
        <p:nvGraphicFramePr>
          <p:cNvPr id="21650" name="Object 1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514273"/>
              </p:ext>
            </p:extLst>
          </p:nvPr>
        </p:nvGraphicFramePr>
        <p:xfrm>
          <a:off x="1220788" y="4725144"/>
          <a:ext cx="42878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253800" progId="Equation.DSMT4">
                  <p:embed/>
                </p:oleObj>
              </mc:Choice>
              <mc:Fallback>
                <p:oleObj name="Equation" r:id="rId2" imgW="17906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725144"/>
                        <a:ext cx="42878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51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31895"/>
              </p:ext>
            </p:extLst>
          </p:nvPr>
        </p:nvGraphicFramePr>
        <p:xfrm>
          <a:off x="1691432" y="5877272"/>
          <a:ext cx="16732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8400" imgH="164880" progId="Equation.DSMT4">
                  <p:embed/>
                </p:oleObj>
              </mc:Choice>
              <mc:Fallback>
                <p:oleObj name="Equation" r:id="rId4" imgW="69840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432" y="5877272"/>
                        <a:ext cx="16732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52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691183"/>
              </p:ext>
            </p:extLst>
          </p:nvPr>
        </p:nvGraphicFramePr>
        <p:xfrm>
          <a:off x="3564384" y="5901109"/>
          <a:ext cx="158115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64880" progId="Equation.DSMT4">
                  <p:embed/>
                </p:oleObj>
              </mc:Choice>
              <mc:Fallback>
                <p:oleObj name="Equation" r:id="rId6" imgW="6602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384" y="5901109"/>
                        <a:ext cx="158115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1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7" dur="500"/>
                                        <p:tgtEl>
                                          <p:spTgt spid="2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2" dur="500"/>
                                        <p:tgtEl>
                                          <p:spTgt spid="2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utoUpdateAnimBg="0"/>
      <p:bldP spid="21512" grpId="0" autoUpdateAnimBg="0"/>
      <p:bldP spid="21513" grpId="0" autoUpdateAnimBg="0"/>
      <p:bldP spid="21560" grpId="0" animBg="1"/>
      <p:bldP spid="21561" grpId="0" animBg="1"/>
      <p:bldP spid="21562" grpId="0" autoUpdateAnimBg="0"/>
      <p:bldP spid="21563" grpId="0" autoUpdateAnimBg="0"/>
      <p:bldP spid="21564" grpId="0" autoUpdateAnimBg="0"/>
      <p:bldP spid="21565" grpId="0" animBg="1"/>
      <p:bldP spid="21566" grpId="0" autoUpdateAnimBg="0"/>
      <p:bldP spid="21567" grpId="0" autoUpdateAnimBg="0"/>
      <p:bldP spid="21578" grpId="0" autoUpdateAnimBg="0"/>
      <p:bldP spid="21597" grpId="0" animBg="1"/>
      <p:bldP spid="21598" grpId="0" animBg="1"/>
      <p:bldP spid="21599" grpId="0" animBg="1"/>
      <p:bldP spid="21600" grpId="0" animBg="1"/>
      <p:bldP spid="21601" grpId="0" autoUpdateAnimBg="0"/>
      <p:bldP spid="21602" grpId="0" autoUpdateAnimBg="0"/>
      <p:bldP spid="21558" grpId="0"/>
      <p:bldP spid="21606" grpId="0" autoUpdateAnimBg="0"/>
      <p:bldP spid="21607" grpId="0" autoUpdateAnimBg="0"/>
      <p:bldP spid="21611" grpId="0" autoUpdateAnimBg="0"/>
      <p:bldP spid="21612" grpId="0" animBg="1"/>
      <p:bldP spid="216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5760641" y="5658534"/>
            <a:ext cx="29956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6124426" y="3356992"/>
            <a:ext cx="0" cy="2687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8270304" y="5326647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165453" y="3247121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5760641" y="5520421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6165453" y="3766234"/>
            <a:ext cx="2057400" cy="18923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4000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613946" y="3718386"/>
            <a:ext cx="83026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24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7872089" y="5760049"/>
            <a:ext cx="830263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24</a:t>
            </a:r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V="1">
            <a:off x="6165453" y="3170921"/>
            <a:ext cx="2427288" cy="234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V="1">
            <a:off x="6154341" y="4198034"/>
            <a:ext cx="2438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2305" name="Freeform 17"/>
          <p:cNvSpPr>
            <a:spLocks/>
          </p:cNvSpPr>
          <p:nvPr/>
        </p:nvSpPr>
        <p:spPr bwMode="auto">
          <a:xfrm>
            <a:off x="6154341" y="3780521"/>
            <a:ext cx="1752600" cy="1752600"/>
          </a:xfrm>
          <a:custGeom>
            <a:avLst/>
            <a:gdLst>
              <a:gd name="T0" fmla="*/ 0 w 1152"/>
              <a:gd name="T1" fmla="*/ 2147483647 h 1056"/>
              <a:gd name="T2" fmla="*/ 0 w 1152"/>
              <a:gd name="T3" fmla="*/ 0 h 1056"/>
              <a:gd name="T4" fmla="*/ 2147483647 w 1152"/>
              <a:gd name="T5" fmla="*/ 0 h 1056"/>
              <a:gd name="T6" fmla="*/ 0 w 1152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1056"/>
              <a:gd name="T14" fmla="*/ 1152 w 115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1056">
                <a:moveTo>
                  <a:pt x="0" y="1056"/>
                </a:moveTo>
                <a:lnTo>
                  <a:pt x="0" y="0"/>
                </a:lnTo>
                <a:lnTo>
                  <a:pt x="1152" y="0"/>
                </a:lnTo>
                <a:lnTo>
                  <a:pt x="0" y="1056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2306" name="Freeform 18"/>
          <p:cNvSpPr>
            <a:spLocks/>
          </p:cNvSpPr>
          <p:nvPr/>
        </p:nvSpPr>
        <p:spPr bwMode="auto">
          <a:xfrm>
            <a:off x="7003653" y="4586971"/>
            <a:ext cx="1193800" cy="1049338"/>
          </a:xfrm>
          <a:custGeom>
            <a:avLst/>
            <a:gdLst>
              <a:gd name="T0" fmla="*/ 0 w 999"/>
              <a:gd name="T1" fmla="*/ 2147483647 h 929"/>
              <a:gd name="T2" fmla="*/ 2147483647 w 999"/>
              <a:gd name="T3" fmla="*/ 2147483647 h 929"/>
              <a:gd name="T4" fmla="*/ 2147483647 w 999"/>
              <a:gd name="T5" fmla="*/ 2147483647 h 929"/>
              <a:gd name="T6" fmla="*/ 2147483647 w 999"/>
              <a:gd name="T7" fmla="*/ 2147483647 h 929"/>
              <a:gd name="T8" fmla="*/ 2147483647 w 999"/>
              <a:gd name="T9" fmla="*/ 0 h 929"/>
              <a:gd name="T10" fmla="*/ 0 w 999"/>
              <a:gd name="T11" fmla="*/ 2147483647 h 9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9"/>
              <a:gd name="T19" fmla="*/ 0 h 929"/>
              <a:gd name="T20" fmla="*/ 999 w 999"/>
              <a:gd name="T21" fmla="*/ 929 h 9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9" h="929">
                <a:moveTo>
                  <a:pt x="0" y="929"/>
                </a:moveTo>
                <a:cubicBezTo>
                  <a:pt x="100" y="929"/>
                  <a:pt x="201" y="929"/>
                  <a:pt x="301" y="929"/>
                </a:cubicBezTo>
                <a:cubicBezTo>
                  <a:pt x="410" y="929"/>
                  <a:pt x="519" y="929"/>
                  <a:pt x="628" y="929"/>
                </a:cubicBezTo>
                <a:lnTo>
                  <a:pt x="999" y="912"/>
                </a:lnTo>
                <a:lnTo>
                  <a:pt x="999" y="0"/>
                </a:lnTo>
                <a:lnTo>
                  <a:pt x="0" y="92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6465490" y="5950634"/>
            <a:ext cx="166079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Y + </a:t>
            </a:r>
            <a:r>
              <a:rPr lang="en-US" altLang="zh-CN" sz="4000" b="1" dirty="0"/>
              <a:t>2= </a:t>
            </a:r>
            <a:r>
              <a:rPr lang="en-US" altLang="zh-CN" sz="4000" b="1" i="1" dirty="0"/>
              <a:t>X</a:t>
            </a:r>
          </a:p>
        </p:txBody>
      </p:sp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6830144" y="3311777"/>
            <a:ext cx="180975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X + </a:t>
            </a:r>
            <a:r>
              <a:rPr lang="en-US" altLang="zh-CN" sz="4000" b="1"/>
              <a:t>1= </a:t>
            </a:r>
            <a:r>
              <a:rPr lang="en-US" altLang="zh-CN" sz="4000" b="1" i="1"/>
              <a:t>Y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45504" y="2409254"/>
            <a:ext cx="8763000" cy="947738"/>
            <a:chOff x="48" y="1541"/>
            <a:chExt cx="5520" cy="597"/>
          </a:xfrm>
        </p:grpSpPr>
        <p:sp>
          <p:nvSpPr>
            <p:cNvPr id="12313" name="Text Box 24"/>
            <p:cNvSpPr txBox="1">
              <a:spLocks noChangeArrowheads="1"/>
            </p:cNvSpPr>
            <p:nvPr/>
          </p:nvSpPr>
          <p:spPr bwMode="auto">
            <a:xfrm>
              <a:off x="48" y="1541"/>
              <a:ext cx="552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/>
                <a:t>解：设甲在一昼夜到达的时刻为</a:t>
              </a:r>
              <a:r>
                <a:rPr lang="en-US" altLang="zh-CN" sz="4000" b="1" i="1" dirty="0"/>
                <a:t>X ,</a:t>
              </a:r>
              <a:r>
                <a:rPr lang="zh-CN" altLang="en-US" sz="4000" b="1" dirty="0"/>
                <a:t>乙在一昼夜到达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4000" b="1" dirty="0"/>
                <a:t>的时刻为</a:t>
              </a:r>
              <a:r>
                <a:rPr lang="en-US" altLang="zh-CN" sz="4000" b="1" i="1" dirty="0"/>
                <a:t>Y </a:t>
              </a:r>
              <a:r>
                <a:rPr lang="en-US" altLang="zh-CN" sz="4000" b="1" dirty="0"/>
                <a:t>. </a:t>
              </a:r>
              <a:r>
                <a:rPr lang="zh-CN" altLang="en-US" sz="4000" b="1" dirty="0"/>
                <a:t>  所求的概率为：</a:t>
              </a:r>
            </a:p>
          </p:txBody>
        </p:sp>
        <p:graphicFrame>
          <p:nvGraphicFramePr>
            <p:cNvPr id="12294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8762910"/>
                </p:ext>
              </p:extLst>
            </p:nvPr>
          </p:nvGraphicFramePr>
          <p:xfrm>
            <a:off x="2768" y="1752"/>
            <a:ext cx="249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26920" imgH="215640" progId="Equation.3">
                    <p:embed/>
                  </p:oleObj>
                </mc:Choice>
                <mc:Fallback>
                  <p:oleObj name="Equation" r:id="rId2" imgW="17269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1752"/>
                          <a:ext cx="249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9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516513"/>
              </p:ext>
            </p:extLst>
          </p:nvPr>
        </p:nvGraphicFramePr>
        <p:xfrm>
          <a:off x="642541" y="3381510"/>
          <a:ext cx="43783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253800" progId="Equation.DSMT4">
                  <p:embed/>
                </p:oleObj>
              </mc:Choice>
              <mc:Fallback>
                <p:oleObj name="Equation" r:id="rId4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41" y="3381510"/>
                        <a:ext cx="43783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800380"/>
              </p:ext>
            </p:extLst>
          </p:nvPr>
        </p:nvGraphicFramePr>
        <p:xfrm>
          <a:off x="271959" y="4714067"/>
          <a:ext cx="13970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3920" imgH="482400" progId="Equation.DSMT4">
                  <p:embed/>
                </p:oleObj>
              </mc:Choice>
              <mc:Fallback>
                <p:oleObj name="Equation" r:id="rId6" imgW="583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59" y="4714067"/>
                        <a:ext cx="139700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778325"/>
              </p:ext>
            </p:extLst>
          </p:nvPr>
        </p:nvGraphicFramePr>
        <p:xfrm>
          <a:off x="330696" y="3977467"/>
          <a:ext cx="27066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30040" imgH="279360" progId="Equation.DSMT4">
                  <p:embed/>
                </p:oleObj>
              </mc:Choice>
              <mc:Fallback>
                <p:oleObj name="Equation" r:id="rId8" imgW="1130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96" y="3977467"/>
                        <a:ext cx="27066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665352"/>
              </p:ext>
            </p:extLst>
          </p:nvPr>
        </p:nvGraphicFramePr>
        <p:xfrm>
          <a:off x="1562646" y="4754152"/>
          <a:ext cx="44084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41400" imgH="419040" progId="Equation.DSMT4">
                  <p:embed/>
                </p:oleObj>
              </mc:Choice>
              <mc:Fallback>
                <p:oleObj name="Equation" r:id="rId10" imgW="1841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646" y="4754152"/>
                        <a:ext cx="440848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702" name="Picture 54" descr="u=4071768608,2259633986&amp;fm=0&amp;gp=0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53" y="5955878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703" name="Text Box 55"/>
          <p:cNvSpPr txBox="1">
            <a:spLocks noChangeArrowheads="1"/>
          </p:cNvSpPr>
          <p:nvPr/>
        </p:nvSpPr>
        <p:spPr bwMode="auto">
          <a:xfrm>
            <a:off x="251520" y="6122304"/>
            <a:ext cx="319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思考</a:t>
            </a:r>
            <a:r>
              <a:rPr lang="en-US" altLang="zh-CN" sz="4000" b="1" dirty="0"/>
              <a:t>: </a:t>
            </a:r>
            <a:r>
              <a:rPr lang="zh-CN" altLang="en-US" sz="4000" b="1" dirty="0"/>
              <a:t>对立事件？</a:t>
            </a:r>
          </a:p>
        </p:txBody>
      </p:sp>
      <p:sp>
        <p:nvSpPr>
          <p:cNvPr id="26" name="Text Box 55"/>
          <p:cNvSpPr txBox="1">
            <a:spLocks noChangeArrowheads="1"/>
          </p:cNvSpPr>
          <p:nvPr/>
        </p:nvSpPr>
        <p:spPr bwMode="auto">
          <a:xfrm>
            <a:off x="2773908" y="6122304"/>
            <a:ext cx="319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边缘</a:t>
            </a:r>
            <a:r>
              <a:rPr lang="zh-CN" altLang="en-US" sz="4000" dirty="0"/>
              <a:t>分布</a:t>
            </a:r>
            <a:r>
              <a:rPr lang="zh-CN" altLang="en-US" sz="4000" b="1" dirty="0"/>
              <a:t>？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01488" y="692696"/>
            <a:ext cx="8907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dirty="0"/>
              <a:t>例</a:t>
            </a:r>
            <a:r>
              <a:rPr lang="en-US" altLang="zh-CN" sz="4000" dirty="0"/>
              <a:t>3.1.6</a:t>
            </a:r>
            <a:r>
              <a:rPr lang="zh-CN" altLang="en-US" sz="4000" dirty="0"/>
              <a:t>：</a:t>
            </a:r>
            <a:r>
              <a:rPr lang="zh-CN" altLang="en-US" sz="4000" b="1" dirty="0"/>
              <a:t>甲乙两艘轮船驶向一个不能同时停泊两艘轮船的</a:t>
            </a:r>
          </a:p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b="1" dirty="0"/>
              <a:t>码头停泊</a:t>
            </a:r>
            <a:r>
              <a:rPr lang="en-US" altLang="zh-CN" sz="4000" b="1" dirty="0"/>
              <a:t>.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179512" y="1628800"/>
            <a:ext cx="837565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4000" b="1" dirty="0"/>
              <a:t>如果甲的停泊时间为1小时</a:t>
            </a:r>
            <a:r>
              <a:rPr lang="en-US" altLang="zh-CN" sz="4000" b="1" dirty="0"/>
              <a:t>, </a:t>
            </a:r>
            <a:r>
              <a:rPr lang="zh-CN" altLang="en-US" sz="4000" b="1" dirty="0"/>
              <a:t>乙的停泊时间为</a:t>
            </a:r>
            <a:r>
              <a:rPr lang="en-US" altLang="zh-CN" sz="4000" b="1" dirty="0"/>
              <a:t>2</a:t>
            </a:r>
            <a:r>
              <a:rPr lang="zh-CN" altLang="en-US" sz="4000" b="1" dirty="0"/>
              <a:t>小时</a:t>
            </a:r>
            <a:r>
              <a:rPr lang="en-US" altLang="zh-CN" sz="4000" b="1" dirty="0"/>
              <a:t>.</a:t>
            </a:r>
          </a:p>
        </p:txBody>
      </p:sp>
      <p:sp>
        <p:nvSpPr>
          <p:cNvPr id="29" name="Text Box 103"/>
          <p:cNvSpPr txBox="1">
            <a:spLocks noChangeArrowheads="1"/>
          </p:cNvSpPr>
          <p:nvPr/>
        </p:nvSpPr>
        <p:spPr bwMode="auto">
          <a:xfrm>
            <a:off x="1691680" y="1124744"/>
            <a:ext cx="669448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它们在一昼夜内到达的时刻是等可能的</a:t>
            </a:r>
            <a:r>
              <a:rPr lang="en-US" altLang="zh-CN" sz="4000" b="1" dirty="0"/>
              <a:t>.</a:t>
            </a:r>
          </a:p>
        </p:txBody>
      </p:sp>
      <p:sp>
        <p:nvSpPr>
          <p:cNvPr id="32" name="Text Box 102"/>
          <p:cNvSpPr txBox="1">
            <a:spLocks noChangeArrowheads="1"/>
          </p:cNvSpPr>
          <p:nvPr/>
        </p:nvSpPr>
        <p:spPr bwMode="auto">
          <a:xfrm>
            <a:off x="179512" y="2033090"/>
            <a:ext cx="7758384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3600" b="1" dirty="0"/>
              <a:t>求它们中的任意一艘都不须等待码头空出的概率</a:t>
            </a:r>
            <a:r>
              <a:rPr lang="en-US" altLang="zh-CN" sz="3600" b="1" dirty="0"/>
              <a:t>.        </a:t>
            </a:r>
            <a:endParaRPr lang="en-US" altLang="zh-CN" sz="3600" b="1" i="1" dirty="0"/>
          </a:p>
        </p:txBody>
      </p:sp>
    </p:spTree>
    <p:extLst>
      <p:ext uri="{BB962C8B-B14F-4D97-AF65-F5344CB8AC3E}">
        <p14:creationId xmlns:p14="http://schemas.microsoft.com/office/powerpoint/2010/main" val="13457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03" grpId="0" autoUpdateAnimBg="0"/>
      <p:bldP spid="2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704301" y="623590"/>
            <a:ext cx="5759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第 三 章  多维随机变量</a:t>
            </a:r>
            <a:endParaRPr lang="en-US" altLang="zh-CN" sz="4000" baseline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楷体_GB2312" pitchFamily="49" charset="-122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979712" y="1324506"/>
            <a:ext cx="5691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§3.1 二维随机变量及其分布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55576" y="1919734"/>
            <a:ext cx="4319389" cy="523220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50000">
                <a:srgbClr val="00FFFF">
                  <a:gamma/>
                  <a:tint val="0"/>
                  <a:invGamma/>
                </a:srgbClr>
              </a:gs>
              <a:gs pos="100000">
                <a:srgbClr val="00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一、回忆一维随机变量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50256" y="3061816"/>
            <a:ext cx="79375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4000" i="1" dirty="0">
                <a:solidFill>
                  <a:srgbClr val="000000"/>
                </a:solidFill>
                <a:latin typeface="Symbol" pitchFamily="18" charset="2"/>
              </a:rPr>
              <a:t>         , </a:t>
            </a:r>
            <a:r>
              <a:rPr lang="zh-CN" altLang="en-US" sz="4000" dirty="0">
                <a:solidFill>
                  <a:srgbClr val="000000"/>
                </a:solidFill>
                <a:latin typeface="Symbol" pitchFamily="18" charset="2"/>
              </a:rPr>
              <a:t>都有</a:t>
            </a:r>
            <a:r>
              <a:rPr lang="zh-CN" altLang="en-US" sz="4000" u="sng" dirty="0">
                <a:solidFill>
                  <a:srgbClr val="990033"/>
                </a:solidFill>
                <a:latin typeface="Symbol" pitchFamily="18" charset="2"/>
              </a:rPr>
              <a:t>唯一</a:t>
            </a:r>
            <a:r>
              <a:rPr lang="zh-CN" altLang="en-US" sz="4000" dirty="0">
                <a:solidFill>
                  <a:srgbClr val="000000"/>
                </a:solidFill>
                <a:latin typeface="Symbol" pitchFamily="18" charset="2"/>
              </a:rPr>
              <a:t>实数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(</a:t>
            </a:r>
            <a:r>
              <a:rPr lang="en-US" altLang="zh-CN" sz="4000" i="1" dirty="0">
                <a:solidFill>
                  <a:srgbClr val="000000"/>
                </a:solidFill>
                <a:latin typeface="Symbol" pitchFamily="18" charset="2"/>
              </a:rPr>
              <a:t>w</a:t>
            </a:r>
            <a:r>
              <a:rPr lang="en-US" altLang="zh-CN" sz="4000" dirty="0">
                <a:solidFill>
                  <a:srgbClr val="000000"/>
                </a:solidFill>
              </a:rPr>
              <a:t>)</a:t>
            </a:r>
            <a:r>
              <a:rPr lang="zh-CN" altLang="en-US" sz="4000" dirty="0">
                <a:solidFill>
                  <a:srgbClr val="000000"/>
                </a:solidFill>
              </a:rPr>
              <a:t>与之对应, 且对于任意</a:t>
            </a:r>
          </a:p>
        </p:txBody>
      </p:sp>
      <p:sp>
        <p:nvSpPr>
          <p:cNvPr id="13" name="Rectangle 50" descr="水滴"/>
          <p:cNvSpPr>
            <a:spLocks noChangeArrowheads="1"/>
          </p:cNvSpPr>
          <p:nvPr/>
        </p:nvSpPr>
        <p:spPr bwMode="auto">
          <a:xfrm>
            <a:off x="683568" y="2642716"/>
            <a:ext cx="727314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zh-CN" altLang="en-US" sz="4000" dirty="0">
                <a:solidFill>
                  <a:srgbClr val="000000"/>
                </a:solidFill>
              </a:rPr>
              <a:t>：设</a:t>
            </a:r>
            <a:r>
              <a:rPr lang="en-US" altLang="zh-CN" sz="4000" i="1" dirty="0">
                <a:solidFill>
                  <a:srgbClr val="000000"/>
                </a:solidFill>
              </a:rPr>
              <a:t>E</a:t>
            </a:r>
            <a:r>
              <a:rPr lang="zh-CN" altLang="en-US" sz="4000" dirty="0">
                <a:solidFill>
                  <a:srgbClr val="000000"/>
                </a:solidFill>
              </a:rPr>
              <a:t>的样本空间为</a:t>
            </a:r>
            <a:r>
              <a:rPr lang="el-GR" altLang="zh-CN" sz="4000" i="1" dirty="0">
                <a:solidFill>
                  <a:srgbClr val="000000"/>
                </a:solidFill>
                <a:latin typeface="宋体" charset="-122"/>
              </a:rPr>
              <a:t>Ω</a:t>
            </a:r>
            <a:r>
              <a:rPr lang="zh-CN" altLang="en-US" sz="4000" dirty="0">
                <a:solidFill>
                  <a:srgbClr val="000000"/>
                </a:solidFill>
              </a:rPr>
              <a:t>，对于每一个样本点</a:t>
            </a:r>
          </a:p>
        </p:txBody>
      </p:sp>
      <p:sp>
        <p:nvSpPr>
          <p:cNvPr id="14" name="Text Box 55">
            <a:hlinkClick r:id="rId2" action="ppaction://hlinkpres?slideindex=1&amp;slidetitle=15"/>
          </p:cNvPr>
          <p:cNvSpPr txBox="1">
            <a:spLocks noChangeArrowheads="1"/>
          </p:cNvSpPr>
          <p:nvPr/>
        </p:nvSpPr>
        <p:spPr bwMode="auto">
          <a:xfrm>
            <a:off x="683568" y="3593628"/>
            <a:ext cx="79644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000000"/>
                </a:solidFill>
              </a:rPr>
              <a:t>实数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，</a:t>
            </a:r>
            <a:r>
              <a:rPr lang="zh-CN" altLang="en-US" sz="4000" dirty="0">
                <a:solidFill>
                  <a:srgbClr val="000000"/>
                </a:solidFill>
              </a:rPr>
              <a:t>事件{ </a:t>
            </a:r>
            <a:r>
              <a:rPr lang="en-US" altLang="zh-CN" sz="4000" i="1" dirty="0">
                <a:solidFill>
                  <a:srgbClr val="000000"/>
                </a:solidFill>
                <a:latin typeface="Symbol" pitchFamily="18" charset="2"/>
              </a:rPr>
              <a:t>w</a:t>
            </a:r>
            <a:r>
              <a:rPr lang="en-US" altLang="zh-CN" sz="4000" dirty="0">
                <a:solidFill>
                  <a:srgbClr val="000000"/>
                </a:solidFill>
              </a:rPr>
              <a:t>| 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(</a:t>
            </a:r>
            <a:r>
              <a:rPr lang="en-US" altLang="zh-CN" sz="4000" i="1" dirty="0">
                <a:solidFill>
                  <a:srgbClr val="000000"/>
                </a:solidFill>
                <a:latin typeface="Symbol" pitchFamily="18" charset="2"/>
              </a:rPr>
              <a:t>w</a:t>
            </a:r>
            <a:r>
              <a:rPr lang="en-US" altLang="zh-CN" sz="4000" dirty="0">
                <a:solidFill>
                  <a:srgbClr val="000000"/>
                </a:solidFill>
              </a:rPr>
              <a:t>) </a:t>
            </a:r>
            <a:r>
              <a:rPr lang="zh-CN" altLang="en-US" sz="4000" dirty="0">
                <a:solidFill>
                  <a:srgbClr val="000000"/>
                </a:solidFill>
              </a:rPr>
              <a:t>≤ </a:t>
            </a:r>
            <a:r>
              <a:rPr lang="en-US" altLang="zh-CN" sz="4000" i="1" dirty="0">
                <a:solidFill>
                  <a:srgbClr val="000000"/>
                </a:solidFill>
              </a:rPr>
              <a:t>x </a:t>
            </a:r>
            <a:r>
              <a:rPr lang="en-US" altLang="zh-CN" sz="4000" dirty="0">
                <a:solidFill>
                  <a:srgbClr val="000000"/>
                </a:solidFill>
              </a:rPr>
              <a:t>}</a:t>
            </a:r>
            <a:r>
              <a:rPr lang="zh-CN" altLang="en-US" sz="4000" dirty="0">
                <a:solidFill>
                  <a:srgbClr val="000000"/>
                </a:solidFill>
              </a:rPr>
              <a:t>都有确定的概率，则</a:t>
            </a:r>
          </a:p>
        </p:txBody>
      </p:sp>
      <p:sp>
        <p:nvSpPr>
          <p:cNvPr id="15" name="Text Box 56"/>
          <p:cNvSpPr txBox="1">
            <a:spLocks noChangeArrowheads="1"/>
          </p:cNvSpPr>
          <p:nvPr/>
        </p:nvSpPr>
        <p:spPr bwMode="auto">
          <a:xfrm>
            <a:off x="611560" y="4170536"/>
            <a:ext cx="7416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000000"/>
                </a:solidFill>
              </a:rPr>
              <a:t>称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(</a:t>
            </a:r>
            <a:r>
              <a:rPr lang="en-US" altLang="zh-CN" sz="4000" i="1" dirty="0">
                <a:solidFill>
                  <a:srgbClr val="000000"/>
                </a:solidFill>
                <a:latin typeface="Symbol" pitchFamily="18" charset="2"/>
              </a:rPr>
              <a:t>w</a:t>
            </a:r>
            <a:r>
              <a:rPr lang="en-US" altLang="zh-CN" sz="4000" dirty="0">
                <a:solidFill>
                  <a:srgbClr val="000000"/>
                </a:solidFill>
              </a:rPr>
              <a:t>) </a:t>
            </a:r>
            <a:r>
              <a:rPr lang="zh-CN" altLang="en-US" sz="4000" dirty="0">
                <a:solidFill>
                  <a:srgbClr val="000000"/>
                </a:solidFill>
              </a:rPr>
              <a:t>为</a:t>
            </a:r>
            <a:r>
              <a:rPr lang="zh-CN" altLang="en-US" sz="4000" u="sng" dirty="0">
                <a:solidFill>
                  <a:srgbClr val="000000"/>
                </a:solidFill>
              </a:rPr>
              <a:t>随机变量</a:t>
            </a:r>
            <a:r>
              <a:rPr lang="en-US" altLang="zh-CN" sz="4000" u="sng" dirty="0">
                <a:solidFill>
                  <a:srgbClr val="000000"/>
                </a:solidFill>
              </a:rPr>
              <a:t>(</a:t>
            </a:r>
            <a:r>
              <a:rPr lang="en-US" altLang="zh-CN" sz="4000" dirty="0">
                <a:solidFill>
                  <a:srgbClr val="000000"/>
                </a:solidFill>
              </a:rPr>
              <a:t>random variable</a:t>
            </a:r>
            <a:r>
              <a:rPr lang="en-US" altLang="zh-CN" sz="4000" u="sng" dirty="0">
                <a:solidFill>
                  <a:srgbClr val="000000"/>
                </a:solidFill>
              </a:rPr>
              <a:t>)</a:t>
            </a:r>
            <a:r>
              <a:rPr lang="en-US" altLang="zh-CN" sz="4000" dirty="0">
                <a:solidFill>
                  <a:srgbClr val="000000"/>
                </a:solidFill>
              </a:rPr>
              <a:t>, </a:t>
            </a:r>
            <a:r>
              <a:rPr lang="zh-CN" altLang="en-US" sz="4000" dirty="0">
                <a:solidFill>
                  <a:srgbClr val="000000"/>
                </a:solidFill>
              </a:rPr>
              <a:t>简记为</a:t>
            </a:r>
            <a:r>
              <a:rPr lang="en-US" altLang="zh-CN" sz="4000" i="1" dirty="0">
                <a:solidFill>
                  <a:srgbClr val="000000"/>
                </a:solidFill>
              </a:rPr>
              <a:t>X</a:t>
            </a:r>
            <a:r>
              <a:rPr lang="en-US" altLang="zh-CN" sz="4000" dirty="0">
                <a:solidFill>
                  <a:srgbClr val="000000"/>
                </a:solidFill>
              </a:rPr>
              <a:t>. </a:t>
            </a:r>
            <a:endParaRPr lang="zh-CN" altLang="en-US" sz="4000" dirty="0">
              <a:solidFill>
                <a:srgbClr val="000000"/>
              </a:solidFill>
            </a:endParaRPr>
          </a:p>
        </p:txBody>
      </p:sp>
      <p:sp>
        <p:nvSpPr>
          <p:cNvPr id="16" name="Line 63"/>
          <p:cNvSpPr>
            <a:spLocks noChangeShapeType="1"/>
          </p:cNvSpPr>
          <p:nvPr/>
        </p:nvSpPr>
        <p:spPr bwMode="auto">
          <a:xfrm>
            <a:off x="790874" y="3434804"/>
            <a:ext cx="410845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 sz="4000"/>
          </a:p>
        </p:txBody>
      </p:sp>
      <p:graphicFrame>
        <p:nvGraphicFramePr>
          <p:cNvPr id="19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292530"/>
              </p:ext>
            </p:extLst>
          </p:nvPr>
        </p:nvGraphicFramePr>
        <p:xfrm>
          <a:off x="743547" y="3002756"/>
          <a:ext cx="9874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177480" progId="Equation.DSMT4">
                  <p:embed/>
                </p:oleObj>
              </mc:Choice>
              <mc:Fallback>
                <p:oleObj name="Equation" r:id="rId3" imgW="4316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47" y="3002756"/>
                        <a:ext cx="9874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979712" y="5664150"/>
            <a:ext cx="6553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Arial" charset="0"/>
                <a:ea typeface="楷体_GB2312" pitchFamily="49" charset="-122"/>
              </a:rPr>
              <a:t>“其值随机会而定”</a:t>
            </a:r>
            <a:r>
              <a:rPr lang="en-US" altLang="zh-CN" sz="3200" dirty="0">
                <a:solidFill>
                  <a:schemeClr val="tx1"/>
                </a:solidFill>
                <a:latin typeface="Arial" charset="0"/>
                <a:ea typeface="楷体_GB2312" pitchFamily="49" charset="-122"/>
              </a:rPr>
              <a:t>.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Arial" charset="0"/>
                <a:ea typeface="楷体_GB2312" pitchFamily="49" charset="-122"/>
              </a:rPr>
              <a:t>试验前，不能预知将取何值，这要凭机会，一旦试验后，取值就确定</a:t>
            </a:r>
            <a:r>
              <a:rPr lang="en-US" altLang="zh-CN" sz="3200" dirty="0">
                <a:solidFill>
                  <a:schemeClr val="tx1"/>
                </a:solidFill>
                <a:latin typeface="Arial" charset="0"/>
                <a:ea typeface="楷体_GB2312" pitchFamily="49" charset="-122"/>
              </a:rPr>
              <a:t>.       </a:t>
            </a: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2266900" y="4649167"/>
            <a:ext cx="5475424" cy="942975"/>
            <a:chOff x="1371" y="1344"/>
            <a:chExt cx="3263" cy="594"/>
          </a:xfrm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545" y="1359"/>
              <a:ext cx="737" cy="579"/>
            </a:xfrm>
            <a:custGeom>
              <a:avLst/>
              <a:gdLst>
                <a:gd name="T0" fmla="*/ 0 w 718"/>
                <a:gd name="T1" fmla="*/ 100 h 577"/>
                <a:gd name="T2" fmla="*/ 71 w 718"/>
                <a:gd name="T3" fmla="*/ 281 h 577"/>
                <a:gd name="T4" fmla="*/ 98 w 718"/>
                <a:gd name="T5" fmla="*/ 489 h 577"/>
                <a:gd name="T6" fmla="*/ 316 w 718"/>
                <a:gd name="T7" fmla="*/ 551 h 577"/>
                <a:gd name="T8" fmla="*/ 689 w 718"/>
                <a:gd name="T9" fmla="*/ 560 h 577"/>
                <a:gd name="T10" fmla="*/ 779 w 718"/>
                <a:gd name="T11" fmla="*/ 405 h 577"/>
                <a:gd name="T12" fmla="*/ 798 w 718"/>
                <a:gd name="T13" fmla="*/ 352 h 577"/>
                <a:gd name="T14" fmla="*/ 787 w 718"/>
                <a:gd name="T15" fmla="*/ 228 h 577"/>
                <a:gd name="T16" fmla="*/ 689 w 718"/>
                <a:gd name="T17" fmla="*/ 100 h 577"/>
                <a:gd name="T18" fmla="*/ 590 w 718"/>
                <a:gd name="T19" fmla="*/ 20 h 577"/>
                <a:gd name="T20" fmla="*/ 532 w 718"/>
                <a:gd name="T21" fmla="*/ 2 h 577"/>
                <a:gd name="T22" fmla="*/ 246 w 718"/>
                <a:gd name="T23" fmla="*/ 11 h 577"/>
                <a:gd name="T24" fmla="*/ 167 w 718"/>
                <a:gd name="T25" fmla="*/ 91 h 577"/>
                <a:gd name="T26" fmla="*/ 18 w 718"/>
                <a:gd name="T27" fmla="*/ 144 h 577"/>
                <a:gd name="T28" fmla="*/ 9 w 718"/>
                <a:gd name="T29" fmla="*/ 192 h 577"/>
                <a:gd name="T30" fmla="*/ 47 w 718"/>
                <a:gd name="T31" fmla="*/ 142 h 5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18"/>
                <a:gd name="T49" fmla="*/ 0 h 577"/>
                <a:gd name="T50" fmla="*/ 718 w 718"/>
                <a:gd name="T51" fmla="*/ 577 h 57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18" h="577">
                  <a:moveTo>
                    <a:pt x="0" y="100"/>
                  </a:moveTo>
                  <a:cubicBezTo>
                    <a:pt x="35" y="151"/>
                    <a:pt x="48" y="217"/>
                    <a:pt x="63" y="277"/>
                  </a:cubicBezTo>
                  <a:cubicBezTo>
                    <a:pt x="68" y="322"/>
                    <a:pt x="65" y="457"/>
                    <a:pt x="89" y="481"/>
                  </a:cubicBezTo>
                  <a:cubicBezTo>
                    <a:pt x="140" y="532"/>
                    <a:pt x="217" y="535"/>
                    <a:pt x="284" y="543"/>
                  </a:cubicBezTo>
                  <a:cubicBezTo>
                    <a:pt x="387" y="577"/>
                    <a:pt x="520" y="556"/>
                    <a:pt x="621" y="552"/>
                  </a:cubicBezTo>
                  <a:cubicBezTo>
                    <a:pt x="700" y="473"/>
                    <a:pt x="666" y="510"/>
                    <a:pt x="701" y="401"/>
                  </a:cubicBezTo>
                  <a:cubicBezTo>
                    <a:pt x="707" y="383"/>
                    <a:pt x="718" y="348"/>
                    <a:pt x="718" y="348"/>
                  </a:cubicBezTo>
                  <a:cubicBezTo>
                    <a:pt x="715" y="307"/>
                    <a:pt x="718" y="264"/>
                    <a:pt x="709" y="224"/>
                  </a:cubicBezTo>
                  <a:cubicBezTo>
                    <a:pt x="704" y="203"/>
                    <a:pt x="639" y="118"/>
                    <a:pt x="621" y="100"/>
                  </a:cubicBezTo>
                  <a:cubicBezTo>
                    <a:pt x="606" y="56"/>
                    <a:pt x="568" y="44"/>
                    <a:pt x="532" y="20"/>
                  </a:cubicBezTo>
                  <a:cubicBezTo>
                    <a:pt x="516" y="10"/>
                    <a:pt x="479" y="2"/>
                    <a:pt x="479" y="2"/>
                  </a:cubicBezTo>
                  <a:cubicBezTo>
                    <a:pt x="393" y="5"/>
                    <a:pt x="307" y="0"/>
                    <a:pt x="222" y="11"/>
                  </a:cubicBezTo>
                  <a:cubicBezTo>
                    <a:pt x="200" y="14"/>
                    <a:pt x="170" y="78"/>
                    <a:pt x="151" y="91"/>
                  </a:cubicBezTo>
                  <a:cubicBezTo>
                    <a:pt x="113" y="117"/>
                    <a:pt x="63" y="135"/>
                    <a:pt x="18" y="144"/>
                  </a:cubicBezTo>
                  <a:cubicBezTo>
                    <a:pt x="7" y="176"/>
                    <a:pt x="9" y="162"/>
                    <a:pt x="9" y="188"/>
                  </a:cubicBezTo>
                  <a:lnTo>
                    <a:pt x="43" y="142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3473" y="1344"/>
              <a:ext cx="768" cy="545"/>
            </a:xfrm>
            <a:custGeom>
              <a:avLst/>
              <a:gdLst>
                <a:gd name="T0" fmla="*/ 0 w 718"/>
                <a:gd name="T1" fmla="*/ 79 h 577"/>
                <a:gd name="T2" fmla="*/ 82 w 718"/>
                <a:gd name="T3" fmla="*/ 220 h 577"/>
                <a:gd name="T4" fmla="*/ 117 w 718"/>
                <a:gd name="T5" fmla="*/ 383 h 577"/>
                <a:gd name="T6" fmla="*/ 372 w 718"/>
                <a:gd name="T7" fmla="*/ 433 h 577"/>
                <a:gd name="T8" fmla="*/ 812 w 718"/>
                <a:gd name="T9" fmla="*/ 439 h 577"/>
                <a:gd name="T10" fmla="*/ 918 w 718"/>
                <a:gd name="T11" fmla="*/ 319 h 577"/>
                <a:gd name="T12" fmla="*/ 939 w 718"/>
                <a:gd name="T13" fmla="*/ 278 h 577"/>
                <a:gd name="T14" fmla="*/ 927 w 718"/>
                <a:gd name="T15" fmla="*/ 179 h 577"/>
                <a:gd name="T16" fmla="*/ 812 w 718"/>
                <a:gd name="T17" fmla="*/ 79 h 577"/>
                <a:gd name="T18" fmla="*/ 696 w 718"/>
                <a:gd name="T19" fmla="*/ 16 h 577"/>
                <a:gd name="T20" fmla="*/ 627 w 718"/>
                <a:gd name="T21" fmla="*/ 2 h 577"/>
                <a:gd name="T22" fmla="*/ 291 w 718"/>
                <a:gd name="T23" fmla="*/ 9 h 577"/>
                <a:gd name="T24" fmla="*/ 198 w 718"/>
                <a:gd name="T25" fmla="*/ 73 h 577"/>
                <a:gd name="T26" fmla="*/ 22 w 718"/>
                <a:gd name="T27" fmla="*/ 114 h 577"/>
                <a:gd name="T28" fmla="*/ 13 w 718"/>
                <a:gd name="T29" fmla="*/ 150 h 577"/>
                <a:gd name="T30" fmla="*/ 56 w 718"/>
                <a:gd name="T31" fmla="*/ 113 h 5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18"/>
                <a:gd name="T49" fmla="*/ 0 h 577"/>
                <a:gd name="T50" fmla="*/ 718 w 718"/>
                <a:gd name="T51" fmla="*/ 577 h 57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18" h="577">
                  <a:moveTo>
                    <a:pt x="0" y="100"/>
                  </a:moveTo>
                  <a:cubicBezTo>
                    <a:pt x="35" y="151"/>
                    <a:pt x="48" y="217"/>
                    <a:pt x="63" y="277"/>
                  </a:cubicBezTo>
                  <a:cubicBezTo>
                    <a:pt x="68" y="322"/>
                    <a:pt x="65" y="457"/>
                    <a:pt x="89" y="481"/>
                  </a:cubicBezTo>
                  <a:cubicBezTo>
                    <a:pt x="140" y="532"/>
                    <a:pt x="217" y="535"/>
                    <a:pt x="284" y="543"/>
                  </a:cubicBezTo>
                  <a:cubicBezTo>
                    <a:pt x="387" y="577"/>
                    <a:pt x="520" y="556"/>
                    <a:pt x="621" y="552"/>
                  </a:cubicBezTo>
                  <a:cubicBezTo>
                    <a:pt x="700" y="473"/>
                    <a:pt x="666" y="510"/>
                    <a:pt x="701" y="401"/>
                  </a:cubicBezTo>
                  <a:cubicBezTo>
                    <a:pt x="707" y="383"/>
                    <a:pt x="718" y="348"/>
                    <a:pt x="718" y="348"/>
                  </a:cubicBezTo>
                  <a:cubicBezTo>
                    <a:pt x="715" y="307"/>
                    <a:pt x="718" y="264"/>
                    <a:pt x="709" y="224"/>
                  </a:cubicBezTo>
                  <a:cubicBezTo>
                    <a:pt x="704" y="203"/>
                    <a:pt x="639" y="118"/>
                    <a:pt x="621" y="100"/>
                  </a:cubicBezTo>
                  <a:cubicBezTo>
                    <a:pt x="606" y="56"/>
                    <a:pt x="568" y="44"/>
                    <a:pt x="532" y="20"/>
                  </a:cubicBezTo>
                  <a:cubicBezTo>
                    <a:pt x="516" y="10"/>
                    <a:pt x="479" y="2"/>
                    <a:pt x="479" y="2"/>
                  </a:cubicBezTo>
                  <a:cubicBezTo>
                    <a:pt x="393" y="5"/>
                    <a:pt x="307" y="0"/>
                    <a:pt x="222" y="11"/>
                  </a:cubicBezTo>
                  <a:cubicBezTo>
                    <a:pt x="200" y="14"/>
                    <a:pt x="170" y="78"/>
                    <a:pt x="151" y="91"/>
                  </a:cubicBezTo>
                  <a:cubicBezTo>
                    <a:pt x="113" y="117"/>
                    <a:pt x="63" y="135"/>
                    <a:pt x="18" y="144"/>
                  </a:cubicBezTo>
                  <a:cubicBezTo>
                    <a:pt x="7" y="176"/>
                    <a:pt x="9" y="162"/>
                    <a:pt x="9" y="188"/>
                  </a:cubicBezTo>
                  <a:lnTo>
                    <a:pt x="43" y="142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2011" y="1675"/>
              <a:ext cx="1629" cy="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26" name="Text Box 10"/>
            <p:cNvSpPr txBox="1">
              <a:spLocks noChangeArrowheads="1"/>
            </p:cNvSpPr>
            <p:nvPr/>
          </p:nvSpPr>
          <p:spPr bwMode="auto">
            <a:xfrm>
              <a:off x="1721" y="1486"/>
              <a:ext cx="229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</a:rPr>
                <a:t>ω</a:t>
              </a: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560" y="1389"/>
              <a:ext cx="44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3200" i="1">
                  <a:solidFill>
                    <a:schemeClr val="tx1"/>
                  </a:solidFill>
                </a:rPr>
                <a:t>X</a:t>
              </a:r>
              <a:r>
                <a:rPr lang="en-US" altLang="zh-CN" sz="3200">
                  <a:solidFill>
                    <a:schemeClr val="tx1"/>
                  </a:solidFill>
                </a:rPr>
                <a:t>(ω)</a:t>
              </a:r>
            </a:p>
          </p:txBody>
        </p:sp>
        <p:sp>
          <p:nvSpPr>
            <p:cNvPr id="28" name="Text Box 12"/>
            <p:cNvSpPr txBox="1">
              <a:spLocks noChangeArrowheads="1"/>
            </p:cNvSpPr>
            <p:nvPr/>
          </p:nvSpPr>
          <p:spPr bwMode="auto">
            <a:xfrm>
              <a:off x="1371" y="1570"/>
              <a:ext cx="19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l-GR" altLang="zh-CN" sz="3200">
                  <a:solidFill>
                    <a:schemeClr val="tx1"/>
                  </a:solidFill>
                  <a:cs typeface="Times New Roman" pitchFamily="18" charset="0"/>
                </a:rPr>
                <a:t>Ώ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4195" y="1606"/>
              <a:ext cx="439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rgbClr val="000066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3200" dirty="0" err="1">
                  <a:solidFill>
                    <a:schemeClr val="tx1"/>
                  </a:solidFill>
                  <a:cs typeface="Times New Roman" pitchFamily="18" charset="0"/>
                </a:rPr>
                <a:t>R</a:t>
              </a:r>
              <a:r>
                <a:rPr lang="en-US" altLang="zh-CN" sz="3200" baseline="50000" dirty="0" err="1">
                  <a:solidFill>
                    <a:schemeClr val="tx1"/>
                  </a:solidFill>
                  <a:cs typeface="Times New Roman" pitchFamily="18" charset="0"/>
                </a:rPr>
                <a:t>n</a:t>
              </a:r>
              <a:endParaRPr lang="el-GR" altLang="zh-CN" sz="3200" baseline="500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2245" y="1375"/>
              <a:ext cx="131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latin typeface="Arial" charset="0"/>
                  <a:ea typeface="楷体_GB2312" pitchFamily="49" charset="-122"/>
                </a:rPr>
                <a:t>单值实函数</a:t>
              </a:r>
              <a:endParaRPr lang="en-US" altLang="zh-CN" sz="3200">
                <a:solidFill>
                  <a:schemeClr val="tx1"/>
                </a:solidFill>
                <a:latin typeface="Arial" charset="0"/>
                <a:ea typeface="楷体_GB2312" pitchFamily="49" charset="-122"/>
              </a:endParaRPr>
            </a:p>
          </p:txBody>
        </p:sp>
      </p:grpSp>
      <p:grpSp>
        <p:nvGrpSpPr>
          <p:cNvPr id="31" name="Group 15"/>
          <p:cNvGrpSpPr>
            <a:grpSpLocks/>
          </p:cNvGrpSpPr>
          <p:nvPr/>
        </p:nvGrpSpPr>
        <p:grpSpPr bwMode="auto">
          <a:xfrm>
            <a:off x="683568" y="4683303"/>
            <a:ext cx="1622425" cy="1454150"/>
            <a:chOff x="362" y="1975"/>
            <a:chExt cx="1022" cy="916"/>
          </a:xfrm>
        </p:grpSpPr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1979"/>
              <a:ext cx="250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431" y="1975"/>
              <a:ext cx="953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3200" dirty="0">
                  <a:solidFill>
                    <a:schemeClr val="tx1"/>
                  </a:solidFill>
                  <a:ea typeface="楷体_GB2312" pitchFamily="49" charset="-122"/>
                </a:rPr>
                <a:t>(1)</a:t>
              </a:r>
              <a:r>
                <a:rPr lang="zh-CN" altLang="en-US" sz="3200" dirty="0">
                  <a:solidFill>
                    <a:schemeClr val="tx1"/>
                  </a:solidFill>
                  <a:latin typeface="Arial" charset="0"/>
                  <a:ea typeface="楷体_GB2312" pitchFamily="49" charset="-122"/>
                </a:rPr>
                <a:t>函数： </a:t>
              </a:r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430" y="2626"/>
              <a:ext cx="953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楷体_GB2312" pitchFamily="49" charset="-122"/>
                </a:rPr>
                <a:t>(2)</a:t>
              </a:r>
              <a:r>
                <a:rPr lang="zh-CN" altLang="en-US" sz="3200">
                  <a:solidFill>
                    <a:schemeClr val="tx1"/>
                  </a:solidFill>
                  <a:latin typeface="Arial" charset="0"/>
                  <a:ea typeface="楷体_GB2312" pitchFamily="49" charset="-122"/>
                </a:rPr>
                <a:t>随机： </a:t>
              </a:r>
            </a:p>
          </p:txBody>
        </p:sp>
      </p:grpSp>
      <p:sp>
        <p:nvSpPr>
          <p:cNvPr id="35" name="Line 20"/>
          <p:cNvSpPr>
            <a:spLocks noChangeShapeType="1"/>
          </p:cNvSpPr>
          <p:nvPr/>
        </p:nvSpPr>
        <p:spPr bwMode="auto">
          <a:xfrm flipH="1">
            <a:off x="2854212" y="5223850"/>
            <a:ext cx="785316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 flipH="1">
            <a:off x="6957008" y="5351734"/>
            <a:ext cx="785316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utoUpdateAnimBg="0"/>
      <p:bldP spid="8199" grpId="0" animBg="1" autoUpdateAnimBg="0"/>
      <p:bldP spid="12" grpId="0"/>
      <p:bldP spid="13" grpId="0"/>
      <p:bldP spid="14" grpId="0"/>
      <p:bldP spid="15" grpId="0"/>
      <p:bldP spid="16" grpId="0" animBg="1"/>
      <p:bldP spid="21" grpId="0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" y="692696"/>
            <a:ext cx="8924484" cy="5020022"/>
          </a:xfrm>
          <a:prstGeom prst="rect">
            <a:avLst/>
          </a:prstGeom>
        </p:spPr>
      </p:pic>
      <p:sp>
        <p:nvSpPr>
          <p:cNvPr id="5" name="Text Box 5">
            <a:hlinkClick r:id="rId3" action="ppaction://hlinkpres?slideindex=1&amp;slidetitle=1"/>
          </p:cNvPr>
          <p:cNvSpPr txBox="1">
            <a:spLocks noChangeArrowheads="1"/>
          </p:cNvSpPr>
          <p:nvPr/>
        </p:nvSpPr>
        <p:spPr bwMode="auto">
          <a:xfrm>
            <a:off x="1691680" y="5755322"/>
            <a:ext cx="6120680" cy="553998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rgbClr val="FFFFFF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000" baseline="0" dirty="0">
                <a:solidFill>
                  <a:srgbClr val="000000"/>
                </a:solidFill>
              </a:rPr>
              <a:t>“品味”概率课程中的“奇思妙想”</a:t>
            </a:r>
          </a:p>
        </p:txBody>
      </p:sp>
    </p:spTree>
    <p:extLst>
      <p:ext uri="{BB962C8B-B14F-4D97-AF65-F5344CB8AC3E}">
        <p14:creationId xmlns:p14="http://schemas.microsoft.com/office/powerpoint/2010/main" val="181405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322287" y="836712"/>
            <a:ext cx="453898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aseline="0" dirty="0">
                <a:solidFill>
                  <a:srgbClr val="000000"/>
                </a:solidFill>
                <a:ea typeface="楷体_GB2312" pitchFamily="49" charset="-122"/>
              </a:rPr>
              <a:t>本次课的重点内容是：</a:t>
            </a:r>
          </a:p>
          <a:p>
            <a:pPr>
              <a:defRPr/>
            </a:pPr>
            <a:r>
              <a:rPr lang="zh-CN" altLang="en-US" sz="3200" baseline="0" dirty="0">
                <a:solidFill>
                  <a:srgbClr val="000000"/>
                </a:solidFill>
                <a:ea typeface="楷体_GB2312" pitchFamily="49" charset="-122"/>
              </a:rPr>
              <a:t>联合分布函数、联合分布律及联合概率密度的性质</a:t>
            </a:r>
            <a:r>
              <a:rPr lang="en-US" altLang="zh-CN" sz="3200" baseline="0" dirty="0">
                <a:solidFill>
                  <a:srgbClr val="000000"/>
                </a:solidFill>
                <a:ea typeface="楷体_GB2312" pitchFamily="49" charset="-122"/>
              </a:rPr>
              <a:t>.</a:t>
            </a:r>
            <a:endParaRPr lang="en-US" altLang="zh-CN" sz="3200" baseline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291439" y="4739659"/>
            <a:ext cx="8555518" cy="173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aseline="0" dirty="0">
                <a:solidFill>
                  <a:srgbClr val="000000"/>
                </a:solidFill>
                <a:ea typeface="楷体_GB2312" pitchFamily="49" charset="-122"/>
              </a:rPr>
              <a:t>下次课内容：</a:t>
            </a:r>
          </a:p>
          <a:p>
            <a:pPr>
              <a:defRPr/>
            </a:pPr>
            <a:r>
              <a:rPr lang="zh-CN" altLang="en-US" sz="3000" baseline="0" dirty="0">
                <a:solidFill>
                  <a:srgbClr val="000000"/>
                </a:solidFill>
                <a:ea typeface="楷体_GB2312" pitchFamily="49" charset="-122"/>
              </a:rPr>
              <a:t>联合概率密度的性质，常见的二维连续型随机变量的分布</a:t>
            </a:r>
            <a:r>
              <a:rPr lang="zh-CN" altLang="en-US" sz="3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pitchFamily="2" charset="-122"/>
              </a:rPr>
              <a:t>及</a:t>
            </a:r>
            <a:r>
              <a:rPr lang="zh-CN" altLang="en-US" sz="3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§</a:t>
            </a:r>
            <a:r>
              <a:rPr lang="en-US" altLang="zh-CN" sz="3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3.2</a:t>
            </a:r>
            <a:r>
              <a:rPr lang="zh-CN" altLang="en-US" sz="3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独立性</a:t>
            </a:r>
            <a:r>
              <a:rPr lang="en-US" altLang="zh-CN" sz="300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.</a:t>
            </a:r>
            <a:endParaRPr lang="zh-CN" altLang="en-US" sz="3000" baseline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  <a:ea typeface="宋体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854C5B-00DB-DAC0-85E0-0FE7BB51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506" y="620688"/>
            <a:ext cx="4056451" cy="4867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32007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29" y="2282221"/>
            <a:ext cx="5400675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251520" y="4705980"/>
            <a:ext cx="87130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 dirty="0">
                <a:solidFill>
                  <a:srgbClr val="CC3300"/>
                </a:solidFill>
              </a:rPr>
              <a:t>注1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en-US" altLang="zh-CN" sz="2400" i="1" baseline="0" dirty="0">
                <a:solidFill>
                  <a:srgbClr val="000000"/>
                </a:solidFill>
              </a:rPr>
              <a:t>X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r>
              <a:rPr lang="en-US" altLang="zh-CN" sz="2400" i="1" baseline="-25000" dirty="0">
                <a:solidFill>
                  <a:srgbClr val="000000"/>
                </a:solidFill>
              </a:rPr>
              <a:t> </a:t>
            </a:r>
            <a:r>
              <a:rPr lang="en-US" altLang="zh-CN" sz="2400" i="1" baseline="0" dirty="0">
                <a:solidFill>
                  <a:srgbClr val="000000"/>
                </a:solidFill>
              </a:rPr>
              <a:t>, … , </a:t>
            </a:r>
            <a:r>
              <a:rPr lang="en-US" altLang="zh-CN" sz="2400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sz="2400" i="1" baseline="-25000" dirty="0" err="1">
                <a:solidFill>
                  <a:srgbClr val="000000"/>
                </a:solidFill>
              </a:rPr>
              <a:t>n</a:t>
            </a:r>
            <a:r>
              <a:rPr lang="zh-CN" altLang="en-US" sz="2400" baseline="0" dirty="0">
                <a:solidFill>
                  <a:srgbClr val="000000"/>
                </a:solidFill>
              </a:rPr>
              <a:t>都是定义在</a:t>
            </a:r>
            <a:r>
              <a:rPr lang="zh-CN" altLang="en-US" sz="2400" u="sng" baseline="0" dirty="0">
                <a:solidFill>
                  <a:srgbClr val="C00000"/>
                </a:solidFill>
              </a:rPr>
              <a:t>同一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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上的随机变量</a:t>
            </a:r>
            <a:r>
              <a:rPr lang="en-US" altLang="zh-CN" sz="2400" baseline="0" dirty="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边缘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分布函数</a:t>
            </a:r>
          </a:p>
        </p:txBody>
      </p:sp>
      <p:grpSp>
        <p:nvGrpSpPr>
          <p:cNvPr id="17416" name="Group 5"/>
          <p:cNvGrpSpPr>
            <a:grpSpLocks/>
          </p:cNvGrpSpPr>
          <p:nvPr/>
        </p:nvGrpSpPr>
        <p:grpSpPr bwMode="auto">
          <a:xfrm>
            <a:off x="251520" y="574055"/>
            <a:ext cx="8713020" cy="1774825"/>
            <a:chOff x="269" y="391"/>
            <a:chExt cx="5377" cy="1118"/>
          </a:xfrm>
        </p:grpSpPr>
        <p:sp>
          <p:nvSpPr>
            <p:cNvPr id="17426" name="Text Box 6"/>
            <p:cNvSpPr txBox="1">
              <a:spLocks noChangeArrowheads="1"/>
            </p:cNvSpPr>
            <p:nvPr/>
          </p:nvSpPr>
          <p:spPr bwMode="auto">
            <a:xfrm>
              <a:off x="292" y="1071"/>
              <a:ext cx="5043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构成的有序数组 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(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 dirty="0">
                  <a:solidFill>
                    <a:srgbClr val="000000"/>
                  </a:solidFill>
                </a:rPr>
                <a:t>1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,X</a:t>
              </a:r>
              <a:r>
                <a:rPr lang="en-US" altLang="zh-CN" baseline="-25000" dirty="0">
                  <a:solidFill>
                    <a:srgbClr val="000000"/>
                  </a:solidFill>
                </a:rPr>
                <a:t>2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, … , </a:t>
              </a:r>
              <a:r>
                <a:rPr lang="en-US" altLang="zh-CN" i="1" baseline="0" dirty="0" err="1">
                  <a:solidFill>
                    <a:srgbClr val="000000"/>
                  </a:solidFill>
                </a:rPr>
                <a:t>X</a:t>
              </a:r>
              <a:r>
                <a:rPr lang="en-US" altLang="zh-CN" i="1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zh-CN" i="1" baseline="-25000" dirty="0">
                  <a:solidFill>
                    <a:srgbClr val="000000"/>
                  </a:solidFill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</a:rPr>
                <a:t>)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为</a:t>
              </a:r>
              <a:r>
                <a:rPr lang="en-US" altLang="zh-CN" i="1" u="sng" baseline="0" dirty="0">
                  <a:solidFill>
                    <a:srgbClr val="990033"/>
                  </a:solidFill>
                  <a:sym typeface="Symbol" pitchFamily="18" charset="2"/>
                </a:rPr>
                <a:t>n</a:t>
              </a:r>
              <a:r>
                <a:rPr lang="zh-CN" altLang="en-US" u="sng" baseline="0" dirty="0">
                  <a:solidFill>
                    <a:srgbClr val="990033"/>
                  </a:solidFill>
                  <a:sym typeface="Symbol" pitchFamily="18" charset="2"/>
                </a:rPr>
                <a:t>维随机变量</a:t>
              </a:r>
              <a:r>
                <a:rPr lang="en-US" altLang="zh-CN" baseline="0" dirty="0">
                  <a:sym typeface="Symbol" pitchFamily="18" charset="2"/>
                </a:rPr>
                <a:t>.</a:t>
              </a:r>
              <a:endParaRPr lang="en-US" altLang="zh-CN" i="1" baseline="0" dirty="0"/>
            </a:p>
          </p:txBody>
        </p:sp>
        <p:sp>
          <p:nvSpPr>
            <p:cNvPr id="17427" name="Text Box 7"/>
            <p:cNvSpPr txBox="1">
              <a:spLocks noChangeArrowheads="1"/>
            </p:cNvSpPr>
            <p:nvPr/>
          </p:nvSpPr>
          <p:spPr bwMode="auto">
            <a:xfrm>
              <a:off x="269" y="391"/>
              <a:ext cx="8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u="sng" baseline="0" dirty="0">
                  <a:solidFill>
                    <a:srgbClr val="CC3300"/>
                  </a:solidFill>
                </a:rPr>
                <a:t>定义</a:t>
              </a:r>
              <a:r>
                <a:rPr lang="zh-CN" altLang="en-US" baseline="0" dirty="0"/>
                <a:t>：</a:t>
              </a:r>
            </a:p>
          </p:txBody>
        </p:sp>
        <p:sp>
          <p:nvSpPr>
            <p:cNvPr id="17428" name="Text Box 8"/>
            <p:cNvSpPr txBox="1">
              <a:spLocks noChangeArrowheads="1"/>
            </p:cNvSpPr>
            <p:nvPr/>
          </p:nvSpPr>
          <p:spPr bwMode="auto">
            <a:xfrm>
              <a:off x="884" y="436"/>
              <a:ext cx="47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 dirty="0">
                  <a:solidFill>
                    <a:srgbClr val="000000"/>
                  </a:solidFill>
                </a:rPr>
                <a:t>设随机试验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E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的样本空间为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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，对于每一样本点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7429" name="Text Box 9"/>
            <p:cNvSpPr txBox="1">
              <a:spLocks noChangeArrowheads="1"/>
            </p:cNvSpPr>
            <p:nvPr/>
          </p:nvSpPr>
          <p:spPr bwMode="auto">
            <a:xfrm>
              <a:off x="293" y="682"/>
              <a:ext cx="145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 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 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baseline="0" dirty="0"/>
            </a:p>
          </p:txBody>
        </p:sp>
        <p:sp>
          <p:nvSpPr>
            <p:cNvPr id="17430" name="Text Box 10"/>
            <p:cNvSpPr txBox="1">
              <a:spLocks noChangeArrowheads="1"/>
            </p:cNvSpPr>
            <p:nvPr/>
          </p:nvSpPr>
          <p:spPr bwMode="auto">
            <a:xfrm>
              <a:off x="943" y="663"/>
              <a:ext cx="4703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有</a:t>
              </a:r>
              <a:r>
                <a:rPr lang="en-US" altLang="zh-CN" i="1" baseline="0" dirty="0">
                  <a:solidFill>
                    <a:srgbClr val="000000"/>
                  </a:solidFill>
                  <a:sym typeface="Symbol" pitchFamily="18" charset="2"/>
                </a:rPr>
                <a:t>n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个实数 </a:t>
              </a:r>
              <a:r>
                <a:rPr lang="en-US" altLang="zh-CN" i="1" baseline="0" dirty="0">
                  <a:solidFill>
                    <a:srgbClr val="000000"/>
                  </a:solidFill>
                  <a:sym typeface="Symbol" pitchFamily="18" charset="2"/>
                </a:rPr>
                <a:t>X</a:t>
              </a:r>
              <a:r>
                <a:rPr lang="en-US" altLang="zh-CN" baseline="-25000" dirty="0">
                  <a:solidFill>
                    <a:srgbClr val="000000"/>
                  </a:solidFill>
                  <a:sym typeface="Symbol" pitchFamily="18" charset="2"/>
                </a:rPr>
                <a:t>1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  </a:t>
              </a:r>
              <a:r>
                <a:rPr lang="zh-CN" altLang="en-US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,…,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 </a:t>
              </a:r>
              <a:r>
                <a:rPr lang="en-US" altLang="zh-CN" i="1" baseline="0" dirty="0" err="1">
                  <a:solidFill>
                    <a:srgbClr val="000000"/>
                  </a:solidFill>
                </a:rPr>
                <a:t>X</a:t>
              </a:r>
              <a:r>
                <a:rPr lang="en-US" altLang="zh-CN" i="1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 dirty="0">
                  <a:solidFill>
                    <a:srgbClr val="000000"/>
                  </a:solidFill>
                  <a:sym typeface="Symbol" pitchFamily="18" charset="2"/>
                </a:rPr>
                <a:t>  </a:t>
              </a:r>
              <a:r>
                <a:rPr lang="zh-CN" altLang="en-US" baseline="0" dirty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与之对应</a:t>
              </a:r>
              <a:r>
                <a:rPr lang="en-US" altLang="zh-CN" baseline="0" dirty="0">
                  <a:solidFill>
                    <a:srgbClr val="000000"/>
                  </a:solidFill>
                  <a:sym typeface="Symbol" pitchFamily="18" charset="2"/>
                </a:rPr>
                <a:t>, 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称它们</a:t>
              </a:r>
              <a:endParaRPr lang="en-US" altLang="zh-CN" i="1" baseline="0" dirty="0"/>
            </a:p>
          </p:txBody>
        </p:sp>
      </p:grp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1403648" y="2204864"/>
            <a:ext cx="158634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520404" y="3336321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aseline="0"/>
              <a:t>ω</a:t>
            </a:r>
          </a:p>
        </p:txBody>
      </p:sp>
      <p:sp>
        <p:nvSpPr>
          <p:cNvPr id="100366" name="Text Box 14"/>
          <p:cNvSpPr txBox="1">
            <a:spLocks noChangeArrowheads="1"/>
          </p:cNvSpPr>
          <p:nvPr/>
        </p:nvSpPr>
        <p:spPr bwMode="auto">
          <a:xfrm>
            <a:off x="2498179" y="297595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aseline="0"/>
              <a:t>Ω</a:t>
            </a:r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 flipV="1">
            <a:off x="2987129" y="3120421"/>
            <a:ext cx="2305050" cy="5032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987129" y="3695096"/>
            <a:ext cx="2089150" cy="5048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69" name="Text Box 17"/>
          <p:cNvSpPr txBox="1">
            <a:spLocks noChangeArrowheads="1"/>
          </p:cNvSpPr>
          <p:nvPr/>
        </p:nvSpPr>
        <p:spPr bwMode="auto">
          <a:xfrm>
            <a:off x="5292179" y="2879121"/>
            <a:ext cx="1404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 dirty="0"/>
              <a:t>X</a:t>
            </a:r>
            <a:r>
              <a:rPr lang="en-US" altLang="zh-CN" sz="2400" i="1" baseline="-25000" dirty="0"/>
              <a:t>1</a:t>
            </a:r>
            <a:r>
              <a:rPr lang="en-US" altLang="zh-CN" sz="2400" baseline="0" dirty="0"/>
              <a:t>=</a:t>
            </a:r>
            <a:r>
              <a:rPr lang="en-US" altLang="zh-CN" sz="2400" i="1" baseline="0" dirty="0"/>
              <a:t>X</a:t>
            </a:r>
            <a:r>
              <a:rPr lang="en-US" altLang="zh-CN" sz="2400" i="1" baseline="-25000" dirty="0"/>
              <a:t>1</a:t>
            </a:r>
            <a:r>
              <a:rPr lang="en-US" altLang="zh-CN" sz="2400" baseline="0" dirty="0"/>
              <a:t>(ω)</a:t>
            </a:r>
          </a:p>
        </p:txBody>
      </p:sp>
      <p:sp>
        <p:nvSpPr>
          <p:cNvPr id="100370" name="Text Box 18"/>
          <p:cNvSpPr txBox="1">
            <a:spLocks noChangeArrowheads="1"/>
          </p:cNvSpPr>
          <p:nvPr/>
        </p:nvSpPr>
        <p:spPr bwMode="auto">
          <a:xfrm>
            <a:off x="5003254" y="4030058"/>
            <a:ext cx="1426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 dirty="0" err="1"/>
              <a:t>X</a:t>
            </a:r>
            <a:r>
              <a:rPr lang="en-US" altLang="zh-CN" sz="2400" i="1" baseline="-25000" dirty="0" err="1"/>
              <a:t>n</a:t>
            </a:r>
            <a:r>
              <a:rPr lang="en-US" altLang="zh-CN" sz="2400" baseline="0" dirty="0"/>
              <a:t>=</a:t>
            </a:r>
            <a:r>
              <a:rPr lang="en-US" altLang="zh-CN" sz="2400" i="1" baseline="0" dirty="0" err="1"/>
              <a:t>X</a:t>
            </a:r>
            <a:r>
              <a:rPr lang="en-US" altLang="zh-CN" sz="2400" i="1" baseline="-25000" dirty="0" err="1"/>
              <a:t>n</a:t>
            </a:r>
            <a:r>
              <a:rPr lang="en-US" altLang="zh-CN" sz="2400" baseline="0" dirty="0"/>
              <a:t>(ω)</a:t>
            </a:r>
          </a:p>
        </p:txBody>
      </p:sp>
      <p:sp>
        <p:nvSpPr>
          <p:cNvPr id="100374" name="Line 22"/>
          <p:cNvSpPr>
            <a:spLocks noChangeShapeType="1"/>
          </p:cNvSpPr>
          <p:nvPr/>
        </p:nvSpPr>
        <p:spPr bwMode="auto">
          <a:xfrm>
            <a:off x="3131840" y="1604343"/>
            <a:ext cx="4499918" cy="244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251520" y="5661248"/>
            <a:ext cx="3275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u="sng" baseline="0" dirty="0">
                <a:solidFill>
                  <a:srgbClr val="CC3300"/>
                </a:solidFill>
              </a:rPr>
              <a:t>注2</a:t>
            </a:r>
            <a:r>
              <a:rPr lang="en-US" altLang="zh-CN" sz="2400" baseline="0" dirty="0">
                <a:solidFill>
                  <a:srgbClr val="000000"/>
                </a:solidFill>
              </a:rPr>
              <a:t>:  </a:t>
            </a:r>
            <a:r>
              <a:rPr lang="en-US" altLang="zh-CN" sz="2400" i="1" baseline="0" dirty="0">
                <a:solidFill>
                  <a:srgbClr val="000066"/>
                </a:solidFill>
              </a:rPr>
              <a:t>n</a:t>
            </a:r>
            <a:r>
              <a:rPr lang="zh-CN" altLang="en-US" sz="2400" baseline="0" dirty="0">
                <a:solidFill>
                  <a:srgbClr val="000066"/>
                </a:solidFill>
              </a:rPr>
              <a:t>维</a:t>
            </a:r>
            <a:r>
              <a:rPr lang="zh-CN" altLang="en-US" sz="2400" u="sng" baseline="0" dirty="0">
                <a:solidFill>
                  <a:srgbClr val="C00000"/>
                </a:solidFill>
                <a:sym typeface="Symbol" pitchFamily="18" charset="2"/>
              </a:rPr>
              <a:t>联合</a:t>
            </a:r>
            <a:r>
              <a:rPr lang="zh-CN" altLang="en-US" sz="2400" baseline="0" dirty="0">
                <a:solidFill>
                  <a:srgbClr val="000000"/>
                </a:solidFill>
                <a:sym typeface="Symbol" pitchFamily="18" charset="2"/>
              </a:rPr>
              <a:t>分布函数</a:t>
            </a:r>
            <a:endParaRPr lang="en-US" altLang="zh-CN" sz="2400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363418" y="3344910"/>
            <a:ext cx="108012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6214893" y="1093168"/>
            <a:ext cx="2389555" cy="244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375094" y="5733581"/>
          <a:ext cx="1916986" cy="4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253890" progId="Equation.DSMT4">
                  <p:embed/>
                </p:oleObj>
              </mc:Choice>
              <mc:Fallback>
                <p:oleObj name="Equation" r:id="rId3" imgW="990170" imgH="25389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94" y="5733581"/>
                        <a:ext cx="1916986" cy="431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23728" y="6111288"/>
          <a:ext cx="3960440" cy="41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254000" progId="Equation.DSMT4">
                  <p:embed/>
                </p:oleObj>
              </mc:Choice>
              <mc:Fallback>
                <p:oleObj name="Equation" r:id="rId5" imgW="2133600" imgH="2540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6111288"/>
                        <a:ext cx="3960440" cy="41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19672" y="5251356"/>
          <a:ext cx="5904656" cy="48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87440" imgH="266400" progId="Equation.DSMT4">
                  <p:embed/>
                </p:oleObj>
              </mc:Choice>
              <mc:Fallback>
                <p:oleObj name="Equation" r:id="rId7" imgW="3187440" imgH="266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251356"/>
                        <a:ext cx="5904656" cy="48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3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autoUpdateAnimBg="0"/>
      <p:bldP spid="100364" grpId="0" animBg="1"/>
      <p:bldP spid="100365" grpId="0" autoUpdateAnimBg="0"/>
      <p:bldP spid="100366" grpId="0" autoUpdateAnimBg="0"/>
      <p:bldP spid="100367" grpId="0" animBg="1"/>
      <p:bldP spid="100368" grpId="0" animBg="1"/>
      <p:bldP spid="100369" grpId="0" autoUpdateAnimBg="0"/>
      <p:bldP spid="100370" grpId="0" autoUpdateAnimBg="0"/>
      <p:bldP spid="100374" grpId="0" animBg="1"/>
      <p:bldP spid="23" grpId="0" autoUpdateAnimBg="0"/>
      <p:bldP spid="24" grpId="0" autoUpdateAnimBg="0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251271" y="620688"/>
            <a:ext cx="7056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联合分布函数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F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) =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3778696" y="1068363"/>
            <a:ext cx="5257800" cy="52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=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) ∩(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)}(</a:t>
            </a:r>
            <a:r>
              <a:rPr lang="zh-CN" altLang="en-US" baseline="0" dirty="0">
                <a:solidFill>
                  <a:srgbClr val="C00000"/>
                </a:solidFill>
                <a:sym typeface="Symbol" pitchFamily="18" charset="2"/>
              </a:rPr>
              <a:t>乘法公式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baseline="0" dirty="0">
              <a:solidFill>
                <a:srgbClr val="C00000"/>
              </a:solidFill>
              <a:sym typeface="Symbol" pitchFamily="18" charset="2"/>
            </a:endParaRPr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559017" y="1668287"/>
          <a:ext cx="2449091" cy="4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215640" progId="Equation.DSMT4">
                  <p:embed/>
                </p:oleObj>
              </mc:Choice>
              <mc:Fallback>
                <p:oleObj name="Equation" r:id="rId2" imgW="1104840" imgH="215640" progId="Equation.DSMT4">
                  <p:embed/>
                  <p:pic>
                    <p:nvPicPr>
                      <p:cNvPr id="972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017" y="1668287"/>
                        <a:ext cx="2449091" cy="4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611560" y="2382261"/>
          <a:ext cx="4751759" cy="47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560" imgH="253800" progId="Equation.DSMT4">
                  <p:embed/>
                </p:oleObj>
              </mc:Choice>
              <mc:Fallback>
                <p:oleObj name="Equation" r:id="rId4" imgW="2590560" imgH="253800" progId="Equation.DSMT4">
                  <p:embed/>
                  <p:pic>
                    <p:nvPicPr>
                      <p:cNvPr id="97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382261"/>
                        <a:ext cx="4751759" cy="47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6" name="Object 6"/>
          <p:cNvGraphicFramePr>
            <a:graphicFrameLocks noChangeAspect="1"/>
          </p:cNvGraphicFramePr>
          <p:nvPr/>
        </p:nvGraphicFramePr>
        <p:xfrm>
          <a:off x="5240356" y="1706046"/>
          <a:ext cx="1944216" cy="64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266400" progId="Equation.DSMT4">
                  <p:embed/>
                </p:oleObj>
              </mc:Choice>
              <mc:Fallback>
                <p:oleObj name="Equation" r:id="rId6" imgW="838080" imgH="266400" progId="Equation.DSMT4">
                  <p:embed/>
                  <p:pic>
                    <p:nvPicPr>
                      <p:cNvPr id="972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56" y="1706046"/>
                        <a:ext cx="1944216" cy="642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7" name="Object 7"/>
          <p:cNvGraphicFramePr>
            <a:graphicFrameLocks noGrp="1" noChangeAspect="1"/>
          </p:cNvGraphicFramePr>
          <p:nvPr>
            <p:ph/>
          </p:nvPr>
        </p:nvGraphicFramePr>
        <p:xfrm>
          <a:off x="2936100" y="1700808"/>
          <a:ext cx="2378125" cy="46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228600" progId="Equation.DSMT4">
                  <p:embed/>
                </p:oleObj>
              </mc:Choice>
              <mc:Fallback>
                <p:oleObj name="Equation" r:id="rId8" imgW="1180800" imgH="228600" progId="Equation.DSMT4">
                  <p:embed/>
                  <p:pic>
                    <p:nvPicPr>
                      <p:cNvPr id="97287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100" y="1700808"/>
                        <a:ext cx="2378125" cy="46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8" name="Object 8"/>
          <p:cNvGraphicFramePr>
            <a:graphicFrameLocks noChangeAspect="1"/>
          </p:cNvGraphicFramePr>
          <p:nvPr/>
        </p:nvGraphicFramePr>
        <p:xfrm>
          <a:off x="5220072" y="2348880"/>
          <a:ext cx="1915827" cy="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90360" imgH="291960" progId="Equation.DSMT4">
                  <p:embed/>
                </p:oleObj>
              </mc:Choice>
              <mc:Fallback>
                <p:oleObj name="Equation" r:id="rId10" imgW="990360" imgH="291960" progId="Equation.DSMT4">
                  <p:embed/>
                  <p:pic>
                    <p:nvPicPr>
                      <p:cNvPr id="972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2348880"/>
                        <a:ext cx="1915827" cy="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249684" y="3025527"/>
            <a:ext cx="4897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联合分布函数的</a:t>
            </a:r>
            <a:r>
              <a:rPr lang="en-US" altLang="zh-CN" baseline="0">
                <a:solidFill>
                  <a:srgbClr val="000000"/>
                </a:solidFill>
                <a:sym typeface="Symbol" pitchFamily="18" charset="2"/>
              </a:rPr>
              <a:t>4</a:t>
            </a:r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条性质：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324296" y="3861048"/>
            <a:ext cx="720003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1.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  <a:latin typeface="宋体" charset="-122"/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)</a:t>
            </a:r>
            <a:r>
              <a:rPr lang="zh-CN" altLang="en-US" u="sng" baseline="0" dirty="0">
                <a:solidFill>
                  <a:srgbClr val="C00000"/>
                </a:solidFill>
                <a:latin typeface="宋体" charset="-122"/>
              </a:rPr>
              <a:t>分别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对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单调不减</a:t>
            </a:r>
            <a:r>
              <a:rPr lang="zh-CN" altLang="en-US" baseline="0" dirty="0">
                <a:solidFill>
                  <a:srgbClr val="000000"/>
                </a:solidFill>
              </a:rPr>
              <a:t>例</a:t>
            </a:r>
            <a:r>
              <a:rPr lang="en-US" altLang="zh-CN" baseline="0" dirty="0">
                <a:solidFill>
                  <a:srgbClr val="000000"/>
                </a:solidFill>
              </a:rPr>
              <a:t>3.1.2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;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324296" y="4517925"/>
            <a:ext cx="374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2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.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有界性及极限性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:</a:t>
            </a:r>
          </a:p>
        </p:txBody>
      </p:sp>
      <p:graphicFrame>
        <p:nvGraphicFramePr>
          <p:cNvPr id="9729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289573"/>
              </p:ext>
            </p:extLst>
          </p:nvPr>
        </p:nvGraphicFramePr>
        <p:xfrm>
          <a:off x="3897795" y="4376581"/>
          <a:ext cx="27146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66680" imgH="291960" progId="Equation.DSMT4">
                  <p:embed/>
                </p:oleObj>
              </mc:Choice>
              <mc:Fallback>
                <p:oleObj name="Equation" r:id="rId12" imgW="1066680" imgH="291960" progId="Equation.DSMT4">
                  <p:embed/>
                  <p:pic>
                    <p:nvPicPr>
                      <p:cNvPr id="972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795" y="4376581"/>
                        <a:ext cx="271462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211999"/>
              </p:ext>
            </p:extLst>
          </p:nvPr>
        </p:nvGraphicFramePr>
        <p:xfrm>
          <a:off x="3915296" y="5069934"/>
          <a:ext cx="95726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58720" imgH="177480" progId="Equation.DSMT4">
                  <p:embed/>
                </p:oleObj>
              </mc:Choice>
              <mc:Fallback>
                <p:oleObj name="Equation" r:id="rId14" imgW="558720" imgH="177480" progId="Equation.DSMT4">
                  <p:embed/>
                  <p:pic>
                    <p:nvPicPr>
                      <p:cNvPr id="972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296" y="5069934"/>
                        <a:ext cx="95726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4" name="Object 14"/>
          <p:cNvGraphicFramePr>
            <a:graphicFrameLocks noChangeAspect="1"/>
          </p:cNvGraphicFramePr>
          <p:nvPr/>
        </p:nvGraphicFramePr>
        <p:xfrm>
          <a:off x="819596" y="5270400"/>
          <a:ext cx="2755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079280" imgH="291960" progId="Equation.DSMT4">
                  <p:embed/>
                </p:oleObj>
              </mc:Choice>
              <mc:Fallback>
                <p:oleObj name="Equation" r:id="rId16" imgW="1079280" imgH="291960" progId="Equation.DSMT4">
                  <p:embed/>
                  <p:pic>
                    <p:nvPicPr>
                      <p:cNvPr id="972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596" y="5270400"/>
                        <a:ext cx="27559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5" name="Text Box 15"/>
          <p:cNvSpPr txBox="1">
            <a:spLocks noChangeArrowheads="1"/>
          </p:cNvSpPr>
          <p:nvPr/>
        </p:nvSpPr>
        <p:spPr bwMode="auto">
          <a:xfrm>
            <a:off x="323528" y="5934224"/>
            <a:ext cx="568945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3.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u="sng" baseline="0" dirty="0">
                <a:solidFill>
                  <a:srgbClr val="C00000"/>
                </a:solidFill>
                <a:latin typeface="宋体" charset="-122"/>
              </a:rPr>
              <a:t>分别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关于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zh-CN" altLang="en-US" baseline="0" dirty="0">
                <a:solidFill>
                  <a:srgbClr val="000000"/>
                </a:solidFill>
              </a:rPr>
              <a:t>或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为右连续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;</a:t>
            </a:r>
            <a:endParaRPr lang="en-US" altLang="zh-CN" i="1" baseline="0" dirty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97296" name="Object 16"/>
          <p:cNvGraphicFramePr>
            <a:graphicFrameLocks noChangeAspect="1"/>
          </p:cNvGraphicFramePr>
          <p:nvPr/>
        </p:nvGraphicFramePr>
        <p:xfrm>
          <a:off x="4151759" y="5341838"/>
          <a:ext cx="243681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79280" imgH="304560" progId="Equation.DSMT4">
                  <p:embed/>
                </p:oleObj>
              </mc:Choice>
              <mc:Fallback>
                <p:oleObj name="Equation" r:id="rId18" imgW="1079280" imgH="304560" progId="Equation.DSMT4">
                  <p:embed/>
                  <p:pic>
                    <p:nvPicPr>
                      <p:cNvPr id="9729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759" y="5341838"/>
                        <a:ext cx="2436812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4283968" y="2924944"/>
            <a:ext cx="453650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i="1" baseline="0" dirty="0">
                <a:solidFill>
                  <a:srgbClr val="000000"/>
                </a:solidFill>
                <a:ea typeface="宋体" pitchFamily="2" charset="-122"/>
              </a:rPr>
              <a:t>F</a:t>
            </a:r>
            <a:r>
              <a:rPr lang="en-US" altLang="zh-CN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i="1" baseline="0" dirty="0" err="1">
                <a:solidFill>
                  <a:srgbClr val="000000"/>
                </a:solidFill>
                <a:ea typeface="宋体" pitchFamily="2" charset="-122"/>
              </a:rPr>
              <a:t>x</a:t>
            </a:r>
            <a:r>
              <a:rPr lang="en-US" altLang="zh-CN" baseline="0" dirty="0" err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i="1" baseline="0" dirty="0" err="1">
                <a:solidFill>
                  <a:srgbClr val="000000"/>
                </a:solidFill>
                <a:ea typeface="宋体" pitchFamily="2" charset="-12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的几何意义？</a:t>
            </a:r>
            <a:r>
              <a:rPr lang="en-US" altLang="zh-CN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二维随机变量</a:t>
            </a:r>
            <a:r>
              <a:rPr lang="zh-CN" altLang="en-US" sz="2400" u="sng" baseline="0" dirty="0">
                <a:solidFill>
                  <a:srgbClr val="C00000"/>
                </a:solidFill>
                <a:ea typeface="宋体" pitchFamily="2" charset="-122"/>
                <a:cs typeface="Times New Roman" pitchFamily="18" charset="0"/>
              </a:rPr>
              <a:t>落入区域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的概率</a:t>
            </a:r>
            <a:r>
              <a:rPr lang="en-US" altLang="zh-CN" sz="2400" baseline="0" dirty="0">
                <a:solidFill>
                  <a:srgbClr val="000000"/>
                </a:solidFill>
                <a:ea typeface="宋体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6848883" y="4401778"/>
            <a:ext cx="21605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aseline="0" dirty="0">
                <a:solidFill>
                  <a:srgbClr val="000000"/>
                </a:solidFill>
              </a:rPr>
              <a:t>4.</a:t>
            </a:r>
            <a:r>
              <a:rPr lang="zh-CN" altLang="en-US" sz="2400" u="sng" baseline="0" dirty="0">
                <a:solidFill>
                  <a:srgbClr val="C00000"/>
                </a:solidFill>
              </a:rPr>
              <a:t>相容性</a:t>
            </a:r>
            <a:r>
              <a:rPr lang="zh-CN" altLang="en-US" sz="2400" baseline="0" dirty="0">
                <a:solidFill>
                  <a:srgbClr val="000000"/>
                </a:solidFill>
              </a:rPr>
              <a:t>含义：落入一个区域的概率就一定大于等于</a:t>
            </a:r>
            <a:r>
              <a:rPr lang="en-US" altLang="zh-CN" sz="2400" baseline="0" dirty="0">
                <a:solidFill>
                  <a:srgbClr val="000000"/>
                </a:solidFill>
              </a:rPr>
              <a:t>0.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7040556" y="1638555"/>
            <a:ext cx="163590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(</a:t>
            </a:r>
            <a:r>
              <a:rPr lang="zh-CN" altLang="en-US" baseline="0" dirty="0">
                <a:solidFill>
                  <a:srgbClr val="C00000"/>
                </a:solidFill>
                <a:sym typeface="Symbol" pitchFamily="18" charset="2"/>
              </a:rPr>
              <a:t>吸收律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baseline="0" dirty="0">
              <a:solidFill>
                <a:srgbClr val="C0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1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 autoUpdateAnimBg="0"/>
      <p:bldP spid="97283" grpId="0" autoUpdateAnimBg="0"/>
      <p:bldP spid="97289" grpId="0" autoUpdateAnimBg="0"/>
      <p:bldP spid="97290" grpId="0" autoUpdateAnimBg="0"/>
      <p:bldP spid="97291" grpId="0" autoUpdateAnimBg="0"/>
      <p:bldP spid="97295" grpId="0" autoUpdateAnimBg="0"/>
      <p:bldP spid="97298" grpId="0" autoUpdateAnimBg="0"/>
      <p:bldP spid="19" grpId="0"/>
      <p:bldP spid="2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4812060" y="3183161"/>
            <a:ext cx="1512887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  <a:sym typeface="Symbol" pitchFamily="18" charset="2"/>
              </a:rPr>
              <a:t>(</a:t>
            </a:r>
            <a:r>
              <a:rPr lang="zh-CN" altLang="en-US" i="1" baseline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CN" i="1" baseline="0">
                <a:solidFill>
                  <a:srgbClr val="000000"/>
                </a:solidFill>
                <a:sym typeface="Symbol" pitchFamily="18" charset="2"/>
              </a:rPr>
              <a:t>X , Y </a:t>
            </a:r>
            <a:r>
              <a:rPr lang="en-US" altLang="zh-CN" baseline="0">
                <a:solidFill>
                  <a:srgbClr val="000000"/>
                </a:solidFill>
                <a:sym typeface="Symbol" pitchFamily="18" charset="2"/>
              </a:rPr>
              <a:t>)</a:t>
            </a:r>
            <a:endParaRPr lang="zh-CN" altLang="en-US" i="1" baseline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755650" y="1533525"/>
          <a:ext cx="56086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5840" imgH="253800" progId="Equation.DSMT4">
                  <p:embed/>
                </p:oleObj>
              </mc:Choice>
              <mc:Fallback>
                <p:oleObj name="Equation" r:id="rId2" imgW="1815840" imgH="253800" progId="Equation.DSMT4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33525"/>
                        <a:ext cx="56086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772372" y="3299048"/>
            <a:ext cx="1524000" cy="609600"/>
          </a:xfrm>
          <a:prstGeom prst="rect">
            <a:avLst/>
          </a:prstGeom>
          <a:solidFill>
            <a:srgbClr val="00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2486372" y="4823048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4772372" y="3299048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296372" y="3299048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677372" y="4899248"/>
            <a:ext cx="34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3248372" y="3908648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 flipH="1">
            <a:off x="3324572" y="3356198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2867372" y="3299048"/>
            <a:ext cx="3429000" cy="2286000"/>
          </a:xfrm>
          <a:prstGeom prst="rect">
            <a:avLst/>
          </a:prstGeom>
          <a:solidFill>
            <a:srgbClr val="CC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2867372" y="3299048"/>
            <a:ext cx="1905000" cy="2286000"/>
          </a:xfrm>
          <a:prstGeom prst="rect">
            <a:avLst/>
          </a:prstGeom>
          <a:solidFill>
            <a:srgbClr val="FF00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2867372" y="3908648"/>
            <a:ext cx="3429000" cy="1676400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2867372" y="3908648"/>
            <a:ext cx="1905000" cy="1676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43913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x</a:t>
            </a:r>
            <a:r>
              <a:rPr lang="en-US" altLang="zh-CN" sz="2400" b="0" baseline="-25000"/>
              <a:t>1</a:t>
            </a:r>
            <a:endParaRPr lang="en-US" altLang="zh-CN" sz="2400" b="0" baseline="0"/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58391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x</a:t>
            </a:r>
            <a:r>
              <a:rPr lang="en-US" altLang="zh-CN" sz="2400" b="0" baseline="-25000"/>
              <a:t>2</a:t>
            </a:r>
            <a:endParaRPr lang="en-US" altLang="zh-CN" sz="2400" b="0" baseline="0"/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3172172" y="32228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y</a:t>
            </a:r>
            <a:r>
              <a:rPr lang="en-US" altLang="zh-CN" sz="2400" b="0" baseline="-25000"/>
              <a:t>2</a:t>
            </a:r>
            <a:endParaRPr lang="en-US" altLang="zh-CN" sz="2400" b="0" baseline="0"/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3172172" y="38324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/>
              <a:t>y</a:t>
            </a:r>
            <a:r>
              <a:rPr lang="en-US" altLang="zh-CN" sz="2400" b="0" baseline="-25000"/>
              <a:t>1</a:t>
            </a:r>
            <a:endParaRPr lang="en-US" altLang="zh-CN" sz="2400" b="0" baseline="0"/>
          </a:p>
        </p:txBody>
      </p:sp>
      <p:sp>
        <p:nvSpPr>
          <p:cNvPr id="50194" name="Text Box 18"/>
          <p:cNvSpPr txBox="1">
            <a:spLocks noChangeArrowheads="1"/>
          </p:cNvSpPr>
          <p:nvPr/>
        </p:nvSpPr>
        <p:spPr bwMode="auto">
          <a:xfrm>
            <a:off x="3248372" y="48230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aseline="0"/>
              <a:t>0</a:t>
            </a: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 flipV="1">
            <a:off x="3553172" y="2918048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3057872" y="2822798"/>
            <a:ext cx="34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i="1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361950" y="2252663"/>
            <a:ext cx="2517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= 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2195513" y="2268538"/>
            <a:ext cx="269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－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4081463" y="2268538"/>
            <a:ext cx="2651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－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5994400" y="2268538"/>
            <a:ext cx="2609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＋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（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 y</a:t>
            </a:r>
            <a:r>
              <a:rPr lang="en-US" altLang="zh-CN" baseline="-25000">
                <a:solidFill>
                  <a:srgbClr val="000000"/>
                </a:solidFill>
              </a:rPr>
              <a:t>1</a:t>
            </a:r>
            <a:r>
              <a:rPr lang="en-US" altLang="zh-CN" baseline="0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396875" y="5790208"/>
            <a:ext cx="8496300" cy="5191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相容性含义：落入一个区域的概率就一定大于等于</a:t>
            </a:r>
            <a:r>
              <a:rPr lang="en-US" altLang="zh-CN" baseline="0" dirty="0">
                <a:solidFill>
                  <a:srgbClr val="000000"/>
                </a:solidFill>
              </a:rPr>
              <a:t>0.</a:t>
            </a:r>
          </a:p>
        </p:txBody>
      </p:sp>
      <p:sp>
        <p:nvSpPr>
          <p:cNvPr id="6172" name="Text Box 26"/>
          <p:cNvSpPr txBox="1">
            <a:spLocks noChangeArrowheads="1"/>
          </p:cNvSpPr>
          <p:nvPr/>
        </p:nvSpPr>
        <p:spPr bwMode="auto">
          <a:xfrm>
            <a:off x="395288" y="692150"/>
            <a:ext cx="21669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4、</a:t>
            </a:r>
            <a:r>
              <a:rPr lang="zh-CN" altLang="en-US" u="sng" baseline="0">
                <a:solidFill>
                  <a:srgbClr val="000000"/>
                </a:solidFill>
                <a:latin typeface="宋体" charset="-122"/>
              </a:rPr>
              <a:t>相容性</a:t>
            </a:r>
            <a:r>
              <a:rPr lang="en-US" altLang="zh-CN" baseline="0">
                <a:solidFill>
                  <a:srgbClr val="000000"/>
                </a:solidFill>
                <a:latin typeface="宋体" charset="-122"/>
              </a:rPr>
              <a:t>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sp>
        <p:nvSpPr>
          <p:cNvPr id="50203" name="Text Box 27"/>
          <p:cNvSpPr txBox="1">
            <a:spLocks noChangeArrowheads="1"/>
          </p:cNvSpPr>
          <p:nvPr/>
        </p:nvSpPr>
        <p:spPr bwMode="auto">
          <a:xfrm>
            <a:off x="2374900" y="706438"/>
            <a:ext cx="45799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对任意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-25000">
                <a:solidFill>
                  <a:srgbClr val="000000"/>
                </a:solidFill>
              </a:rPr>
              <a:t>1 </a:t>
            </a:r>
            <a:r>
              <a:rPr lang="en-US" altLang="zh-CN" baseline="0">
                <a:solidFill>
                  <a:srgbClr val="000000"/>
                </a:solidFill>
              </a:rPr>
              <a:t>&lt;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i="1" baseline="-25000">
                <a:solidFill>
                  <a:srgbClr val="000000"/>
                </a:solidFill>
              </a:rPr>
              <a:t>2</a:t>
            </a:r>
            <a:r>
              <a:rPr lang="en-US" altLang="zh-CN" i="1" baseline="0">
                <a:solidFill>
                  <a:srgbClr val="000000"/>
                </a:solidFill>
              </a:rPr>
              <a:t> , y</a:t>
            </a:r>
            <a:r>
              <a:rPr lang="en-US" altLang="zh-CN" baseline="-25000">
                <a:solidFill>
                  <a:srgbClr val="000000"/>
                </a:solidFill>
              </a:rPr>
              <a:t>1 </a:t>
            </a:r>
            <a:r>
              <a:rPr lang="en-US" altLang="zh-CN" baseline="0">
                <a:solidFill>
                  <a:srgbClr val="000000"/>
                </a:solidFill>
              </a:rPr>
              <a:t>&lt;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-25000">
                <a:solidFill>
                  <a:srgbClr val="000000"/>
                </a:solidFill>
              </a:rPr>
              <a:t>2</a:t>
            </a:r>
            <a:r>
              <a:rPr lang="en-US" altLang="zh-CN" baseline="-25000">
                <a:solidFill>
                  <a:srgbClr val="000000"/>
                </a:solidFill>
                <a:latin typeface="宋体" charset="-122"/>
              </a:rPr>
              <a:t>, </a:t>
            </a:r>
            <a:r>
              <a:rPr lang="zh-CN" altLang="en-US" baseline="0">
                <a:solidFill>
                  <a:srgbClr val="000000"/>
                </a:solidFill>
                <a:latin typeface="宋体" charset="-122"/>
              </a:rPr>
              <a:t>有：</a:t>
            </a:r>
            <a:endParaRPr lang="zh-CN" altLang="en-US" i="1" baseline="0">
              <a:solidFill>
                <a:srgbClr val="000000"/>
              </a:solidFill>
              <a:latin typeface="宋体" charset="-122"/>
            </a:endParaRPr>
          </a:p>
        </p:txBody>
      </p:sp>
      <p:graphicFrame>
        <p:nvGraphicFramePr>
          <p:cNvPr id="50204" name="Object 28"/>
          <p:cNvGraphicFramePr>
            <a:graphicFrameLocks noGrp="1" noChangeAspect="1"/>
          </p:cNvGraphicFramePr>
          <p:nvPr>
            <p:ph/>
          </p:nvPr>
        </p:nvGraphicFramePr>
        <p:xfrm>
          <a:off x="8027988" y="2268538"/>
          <a:ext cx="7921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177480" progId="Equation.DSMT4">
                  <p:embed/>
                </p:oleObj>
              </mc:Choice>
              <mc:Fallback>
                <p:oleObj name="Equation" r:id="rId4" imgW="241200" imgH="177480" progId="Equation.DSMT4">
                  <p:embed/>
                  <p:pic>
                    <p:nvPicPr>
                      <p:cNvPr id="50204" name="Object 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2268538"/>
                        <a:ext cx="7921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2843213" y="1268760"/>
            <a:ext cx="720725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6" grpId="0"/>
      <p:bldP spid="50179" grpId="0" animBg="1"/>
      <p:bldP spid="50180" grpId="0" animBg="1"/>
      <p:bldP spid="50181" grpId="0" animBg="1"/>
      <p:bldP spid="50182" grpId="0" animBg="1"/>
      <p:bldP spid="50183" grpId="0" autoUpdateAnimBg="0"/>
      <p:bldP spid="50184" grpId="0" animBg="1"/>
      <p:bldP spid="50185" grpId="0" animBg="1"/>
      <p:bldP spid="50186" grpId="0" animBg="1"/>
      <p:bldP spid="50187" grpId="0" animBg="1"/>
      <p:bldP spid="50188" grpId="0" animBg="1"/>
      <p:bldP spid="50189" grpId="0" animBg="1"/>
      <p:bldP spid="50190" grpId="0" autoUpdateAnimBg="0"/>
      <p:bldP spid="50191" grpId="0" autoUpdateAnimBg="0"/>
      <p:bldP spid="50192" grpId="0" autoUpdateAnimBg="0"/>
      <p:bldP spid="50193" grpId="0" autoUpdateAnimBg="0"/>
      <p:bldP spid="50194" grpId="0" autoUpdateAnimBg="0"/>
      <p:bldP spid="50195" grpId="0" animBg="1"/>
      <p:bldP spid="50196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3100681" y="661318"/>
          <a:ext cx="1975375" cy="535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253800" progId="Equation.DSMT4">
                  <p:embed/>
                </p:oleObj>
              </mc:Choice>
              <mc:Fallback>
                <p:oleObj name="Equation" r:id="rId2" imgW="1054080" imgH="253800" progId="Equation.DSMT4">
                  <p:embed/>
                  <p:pic>
                    <p:nvPicPr>
                      <p:cNvPr id="942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681" y="661318"/>
                        <a:ext cx="1975375" cy="535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4932040" y="1259005"/>
          <a:ext cx="3520033" cy="48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6160" imgH="241200" progId="Equation.3">
                  <p:embed/>
                </p:oleObj>
              </mc:Choice>
              <mc:Fallback>
                <p:oleObj name="Equation" r:id="rId4" imgW="1676160" imgH="241200" progId="Equation.3">
                  <p:embed/>
                  <p:pic>
                    <p:nvPicPr>
                      <p:cNvPr id="94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1259005"/>
                        <a:ext cx="3520033" cy="483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79512" y="1757760"/>
            <a:ext cx="3887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联合分布律的判定准则：</a:t>
            </a:r>
            <a:endParaRPr lang="en-US" altLang="zh-CN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691025" y="4128963"/>
          <a:ext cx="2224791" cy="524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253800" progId="Equation.DSMT4">
                  <p:embed/>
                </p:oleObj>
              </mc:Choice>
              <mc:Fallback>
                <p:oleObj name="Equation" r:id="rId6" imgW="736560" imgH="253800" progId="Equation.DSMT4">
                  <p:embed/>
                  <p:pic>
                    <p:nvPicPr>
                      <p:cNvPr id="94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25" y="4128963"/>
                        <a:ext cx="2224791" cy="524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755576" y="4797152"/>
          <a:ext cx="1882427" cy="50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942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797152"/>
                        <a:ext cx="1882427" cy="500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2803651" y="3933056"/>
          <a:ext cx="1624334" cy="8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20560" imgH="444240" progId="Equation.DSMT4">
                  <p:embed/>
                </p:oleObj>
              </mc:Choice>
              <mc:Fallback>
                <p:oleObj name="Equation" r:id="rId10" imgW="520560" imgH="444240" progId="Equation.DSMT4">
                  <p:embed/>
                  <p:pic>
                    <p:nvPicPr>
                      <p:cNvPr id="942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651" y="3933056"/>
                        <a:ext cx="1624334" cy="8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ChangeAspect="1"/>
          </p:cNvGraphicFramePr>
          <p:nvPr/>
        </p:nvGraphicFramePr>
        <p:xfrm>
          <a:off x="5891337" y="4149080"/>
          <a:ext cx="24304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22080" imgH="203040" progId="Equation.DSMT4">
                  <p:embed/>
                </p:oleObj>
              </mc:Choice>
              <mc:Fallback>
                <p:oleObj name="Equation" r:id="rId12" imgW="622080" imgH="203040" progId="Equation.DSMT4">
                  <p:embed/>
                  <p:pic>
                    <p:nvPicPr>
                      <p:cNvPr id="942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337" y="4149080"/>
                        <a:ext cx="24304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8" name="Object 10"/>
          <p:cNvGraphicFramePr>
            <a:graphicFrameLocks noChangeAspect="1"/>
          </p:cNvGraphicFramePr>
          <p:nvPr/>
        </p:nvGraphicFramePr>
        <p:xfrm>
          <a:off x="4355976" y="4077072"/>
          <a:ext cx="11779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42720" imgH="228600" progId="Equation.DSMT4">
                  <p:embed/>
                </p:oleObj>
              </mc:Choice>
              <mc:Fallback>
                <p:oleObj name="Equation" r:id="rId14" imgW="342720" imgH="228600" progId="Equation.DSMT4">
                  <p:embed/>
                  <p:pic>
                    <p:nvPicPr>
                      <p:cNvPr id="942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4077072"/>
                        <a:ext cx="11779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9" name="Object 11"/>
          <p:cNvGraphicFramePr>
            <a:graphicFrameLocks noChangeAspect="1"/>
          </p:cNvGraphicFramePr>
          <p:nvPr/>
        </p:nvGraphicFramePr>
        <p:xfrm>
          <a:off x="2565078" y="4707385"/>
          <a:ext cx="1513085" cy="73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20560" imgH="431640" progId="Equation.DSMT4">
                  <p:embed/>
                </p:oleObj>
              </mc:Choice>
              <mc:Fallback>
                <p:oleObj name="Equation" r:id="rId16" imgW="520560" imgH="431640" progId="Equation.DSMT4">
                  <p:embed/>
                  <p:pic>
                    <p:nvPicPr>
                      <p:cNvPr id="942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078" y="4707385"/>
                        <a:ext cx="1513085" cy="737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0" name="Object 12"/>
          <p:cNvGraphicFramePr>
            <a:graphicFrameLocks noChangeAspect="1"/>
          </p:cNvGraphicFramePr>
          <p:nvPr/>
        </p:nvGraphicFramePr>
        <p:xfrm>
          <a:off x="5513512" y="4908079"/>
          <a:ext cx="25241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47640" imgH="203040" progId="Equation.DSMT4">
                  <p:embed/>
                </p:oleObj>
              </mc:Choice>
              <mc:Fallback>
                <p:oleObj name="Equation" r:id="rId18" imgW="647640" imgH="203040" progId="Equation.DSMT4">
                  <p:embed/>
                  <p:pic>
                    <p:nvPicPr>
                      <p:cNvPr id="942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512" y="4908079"/>
                        <a:ext cx="25241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1" name="Object 13"/>
          <p:cNvGraphicFramePr>
            <a:graphicFrameLocks noChangeAspect="1"/>
          </p:cNvGraphicFramePr>
          <p:nvPr/>
        </p:nvGraphicFramePr>
        <p:xfrm>
          <a:off x="3960291" y="4797152"/>
          <a:ext cx="1270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55320" imgH="241200" progId="Equation.DSMT4">
                  <p:embed/>
                </p:oleObj>
              </mc:Choice>
              <mc:Fallback>
                <p:oleObj name="Equation" r:id="rId20" imgW="355320" imgH="241200" progId="Equation.DSMT4">
                  <p:embed/>
                  <p:pic>
                    <p:nvPicPr>
                      <p:cNvPr id="942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291" y="4797152"/>
                        <a:ext cx="1270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2403178" y="620688"/>
          <a:ext cx="7286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42720" imgH="241200" progId="Equation.DSMT4">
                  <p:embed/>
                </p:oleObj>
              </mc:Choice>
              <mc:Fallback>
                <p:oleObj name="Equation" r:id="rId22" imgW="342720" imgH="241200" progId="Equation.DSMT4">
                  <p:embed/>
                  <p:pic>
                    <p:nvPicPr>
                      <p:cNvPr id="942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178" y="620688"/>
                        <a:ext cx="7286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7" name="Object 19"/>
          <p:cNvGraphicFramePr>
            <a:graphicFrameLocks noGrp="1" noChangeAspect="1"/>
          </p:cNvGraphicFramePr>
          <p:nvPr>
            <p:ph/>
          </p:nvPr>
        </p:nvGraphicFramePr>
        <p:xfrm>
          <a:off x="2859435" y="1269519"/>
          <a:ext cx="2072605" cy="493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066680" imgH="253800" progId="Equation.DSMT4">
                  <p:embed/>
                </p:oleObj>
              </mc:Choice>
              <mc:Fallback>
                <p:oleObj name="Equation" r:id="rId24" imgW="1066680" imgH="253800" progId="Equation.DSMT4">
                  <p:embed/>
                  <p:pic>
                    <p:nvPicPr>
                      <p:cNvPr id="94227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435" y="1269519"/>
                        <a:ext cx="2072605" cy="493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8" name="Object 20"/>
          <p:cNvGraphicFramePr>
            <a:graphicFrameLocks noChangeAspect="1"/>
          </p:cNvGraphicFramePr>
          <p:nvPr/>
        </p:nvGraphicFramePr>
        <p:xfrm>
          <a:off x="5045745" y="686228"/>
          <a:ext cx="3054647" cy="510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879560" imgH="279360" progId="Equation.DSMT4">
                  <p:embed/>
                </p:oleObj>
              </mc:Choice>
              <mc:Fallback>
                <p:oleObj name="Equation" r:id="rId26" imgW="1879560" imgH="279360" progId="Equation.DSMT4">
                  <p:embed/>
                  <p:pic>
                    <p:nvPicPr>
                      <p:cNvPr id="9422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745" y="686228"/>
                        <a:ext cx="3054647" cy="510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9" name="Object 21"/>
          <p:cNvGraphicFramePr>
            <a:graphicFrameLocks noChangeAspect="1"/>
          </p:cNvGraphicFramePr>
          <p:nvPr/>
        </p:nvGraphicFramePr>
        <p:xfrm>
          <a:off x="683568" y="2276872"/>
          <a:ext cx="3279030" cy="51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511280" imgH="241200" progId="Equation.DSMT4">
                  <p:embed/>
                </p:oleObj>
              </mc:Choice>
              <mc:Fallback>
                <p:oleObj name="Equation" r:id="rId28" imgW="1511280" imgH="241200" progId="Equation.DSMT4">
                  <p:embed/>
                  <p:pic>
                    <p:nvPicPr>
                      <p:cNvPr id="9422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276872"/>
                        <a:ext cx="3279030" cy="511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0" name="Object 22"/>
          <p:cNvGraphicFramePr>
            <a:graphicFrameLocks noChangeAspect="1"/>
          </p:cNvGraphicFramePr>
          <p:nvPr/>
        </p:nvGraphicFramePr>
        <p:xfrm>
          <a:off x="4427984" y="2060848"/>
          <a:ext cx="2357686" cy="782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079280" imgH="444240" progId="Equation.DSMT4">
                  <p:embed/>
                </p:oleObj>
              </mc:Choice>
              <mc:Fallback>
                <p:oleObj name="Equation" r:id="rId30" imgW="1079280" imgH="444240" progId="Equation.DSMT4">
                  <p:embed/>
                  <p:pic>
                    <p:nvPicPr>
                      <p:cNvPr id="9423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060848"/>
                        <a:ext cx="2357686" cy="782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31" name="Text Box 23"/>
          <p:cNvSpPr txBox="1">
            <a:spLocks noChangeArrowheads="1"/>
          </p:cNvSpPr>
          <p:nvPr/>
        </p:nvSpPr>
        <p:spPr bwMode="auto">
          <a:xfrm>
            <a:off x="6587752" y="2132856"/>
            <a:ext cx="194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(“</a:t>
            </a:r>
            <a:r>
              <a:rPr lang="zh-CN" altLang="en-US" baseline="0" dirty="0">
                <a:solidFill>
                  <a:srgbClr val="000000"/>
                </a:solidFill>
              </a:rPr>
              <a:t>归一性”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252214" y="3485952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联合分布律与边缘分布律关系</a:t>
            </a:r>
            <a:endParaRPr lang="en-US" altLang="zh-CN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19478" name="Text Box 25"/>
          <p:cNvSpPr txBox="1">
            <a:spLocks noChangeArrowheads="1"/>
          </p:cNvSpPr>
          <p:nvPr/>
        </p:nvSpPr>
        <p:spPr bwMode="auto">
          <a:xfrm>
            <a:off x="251172" y="677639"/>
            <a:ext cx="2160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联合分布律：</a:t>
            </a:r>
            <a:endParaRPr lang="en-US" altLang="zh-CN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graphicFrame>
        <p:nvGraphicFramePr>
          <p:cNvPr id="94234" name="Object 26"/>
          <p:cNvGraphicFramePr>
            <a:graphicFrameLocks noChangeAspect="1"/>
          </p:cNvGraphicFramePr>
          <p:nvPr/>
        </p:nvGraphicFramePr>
        <p:xfrm>
          <a:off x="820192" y="5869338"/>
          <a:ext cx="3967832" cy="522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777680" imgH="253800" progId="Equation.DSMT4">
                  <p:embed/>
                </p:oleObj>
              </mc:Choice>
              <mc:Fallback>
                <p:oleObj name="Equation" r:id="rId32" imgW="1777680" imgH="253800" progId="Equation.DSMT4">
                  <p:embed/>
                  <p:pic>
                    <p:nvPicPr>
                      <p:cNvPr id="9423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92" y="5869338"/>
                        <a:ext cx="3967832" cy="522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5" name="Object 27"/>
          <p:cNvGraphicFramePr>
            <a:graphicFrameLocks noChangeAspect="1"/>
          </p:cNvGraphicFramePr>
          <p:nvPr/>
        </p:nvGraphicFramePr>
        <p:xfrm>
          <a:off x="4708624" y="5887599"/>
          <a:ext cx="1591568" cy="709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787320" imgH="380880" progId="Equation.DSMT4">
                  <p:embed/>
                </p:oleObj>
              </mc:Choice>
              <mc:Fallback>
                <p:oleObj name="Equation" r:id="rId34" imgW="787320" imgH="380880" progId="Equation.DSMT4">
                  <p:embed/>
                  <p:pic>
                    <p:nvPicPr>
                      <p:cNvPr id="9423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624" y="5887599"/>
                        <a:ext cx="1591568" cy="709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395536" y="5373216"/>
            <a:ext cx="554513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400" baseline="0" dirty="0">
                <a:solidFill>
                  <a:srgbClr val="000000"/>
                </a:solidFill>
              </a:rPr>
              <a:t>联合分布函数与联合分布律的关系</a:t>
            </a:r>
            <a:r>
              <a:rPr lang="en-US" altLang="zh-CN" sz="2400" baseline="0" dirty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228307" y="2708920"/>
          <a:ext cx="3520157" cy="741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701720" imgH="444240" progId="Equation.DSMT4">
                  <p:embed/>
                </p:oleObj>
              </mc:Choice>
              <mc:Fallback>
                <p:oleObj name="Equation" r:id="rId36" imgW="1701720" imgH="44424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307" y="2708920"/>
                        <a:ext cx="3520157" cy="741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11560" y="2780928"/>
          <a:ext cx="2591966" cy="67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002960" imgH="444240" progId="Equation.DSMT4">
                  <p:embed/>
                </p:oleObj>
              </mc:Choice>
              <mc:Fallback>
                <p:oleObj name="Equation" r:id="rId38" imgW="1002960" imgH="4442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80928"/>
                        <a:ext cx="2591966" cy="67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22984" y="2807363"/>
          <a:ext cx="2035609" cy="64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799920" imgH="431640" progId="Equation.DSMT4">
                  <p:embed/>
                </p:oleObj>
              </mc:Choice>
              <mc:Fallback>
                <p:oleObj name="Equation" r:id="rId40" imgW="799920" imgH="43164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984" y="2807363"/>
                        <a:ext cx="2035609" cy="645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4932040" y="3485952"/>
            <a:ext cx="3312368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aseline="0" dirty="0">
                <a:solidFill>
                  <a:srgbClr val="C00000"/>
                </a:solidFill>
                <a:sym typeface="Symbol" pitchFamily="18" charset="2"/>
              </a:rPr>
              <a:t>(</a:t>
            </a:r>
            <a:r>
              <a:rPr lang="zh-CN" altLang="en-US" sz="2400" baseline="0" dirty="0">
                <a:solidFill>
                  <a:srgbClr val="C00000"/>
                </a:solidFill>
                <a:sym typeface="Symbol" pitchFamily="18" charset="2"/>
              </a:rPr>
              <a:t>广义全概率公式应用</a:t>
            </a:r>
            <a:r>
              <a:rPr lang="en-US" altLang="zh-CN" sz="2400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sz="2400" baseline="0" dirty="0">
              <a:solidFill>
                <a:srgbClr val="C00000"/>
              </a:solidFill>
              <a:sym typeface="Symbol" pitchFamily="18" charset="2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1043608" y="1196752"/>
            <a:ext cx="1944216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(</a:t>
            </a:r>
            <a:r>
              <a:rPr lang="zh-CN" altLang="en-US" baseline="0" dirty="0">
                <a:solidFill>
                  <a:srgbClr val="C00000"/>
                </a:solidFill>
                <a:sym typeface="Symbol" pitchFamily="18" charset="2"/>
              </a:rPr>
              <a:t>乘法公式</a:t>
            </a:r>
            <a:r>
              <a:rPr lang="en-US" altLang="zh-CN" baseline="0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zh-CN" altLang="en-US" baseline="0" dirty="0">
              <a:solidFill>
                <a:srgbClr val="C00000"/>
              </a:solidFill>
              <a:sym typeface="Symbol" pitchFamily="18" charset="2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5220072" y="1757760"/>
            <a:ext cx="3240360" cy="244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2987824" y="4725145"/>
            <a:ext cx="151216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9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1000"/>
                                        <p:tgtEl>
                                          <p:spTgt spid="9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9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9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94231" grpId="0" autoUpdateAnimBg="0"/>
      <p:bldP spid="94232" grpId="0"/>
      <p:bldP spid="94236" grpId="0" autoUpdateAnimBg="0"/>
      <p:bldP spid="27" grpId="0" autoUpdateAnimBg="0"/>
      <p:bldP spid="28" grpId="0" autoUpdateAnimBg="0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4427538" y="5418138"/>
          <a:ext cx="352901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9720" imgH="419040" progId="Equation.DSMT4">
                  <p:embed/>
                </p:oleObj>
              </mc:Choice>
              <mc:Fallback>
                <p:oleObj name="Equation" r:id="rId2" imgW="1269720" imgH="419040" progId="Equation.DSMT4">
                  <p:embed/>
                  <p:pic>
                    <p:nvPicPr>
                      <p:cNvPr id="952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418138"/>
                        <a:ext cx="3529012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4457700" y="4941888"/>
            <a:ext cx="3643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zh-CN" altLang="en-US" baseline="0">
                <a:solidFill>
                  <a:srgbClr val="000000"/>
                </a:solidFill>
              </a:rPr>
              <a:t>若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在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处连续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95236" name="Object 4"/>
          <p:cNvGraphicFramePr>
            <a:graphicFrameLocks noGrp="1" noChangeAspect="1"/>
          </p:cNvGraphicFramePr>
          <p:nvPr>
            <p:ph/>
          </p:nvPr>
        </p:nvGraphicFramePr>
        <p:xfrm>
          <a:off x="1919288" y="3149600"/>
          <a:ext cx="38846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803240" imgH="330120" progId="Equation.3">
                  <p:embed/>
                </p:oleObj>
              </mc:Choice>
              <mc:Fallback>
                <p:oleObj name="公式" r:id="rId4" imgW="1803240" imgH="330120" progId="Equation.3">
                  <p:embed/>
                  <p:pic>
                    <p:nvPicPr>
                      <p:cNvPr id="9523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149600"/>
                        <a:ext cx="388461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468313" y="2678113"/>
          <a:ext cx="320833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203040" progId="Equation.DSMT4">
                  <p:embed/>
                </p:oleObj>
              </mc:Choice>
              <mc:Fallback>
                <p:oleObj name="Equation" r:id="rId6" imgW="1206360" imgH="203040" progId="Equation.DSMT4">
                  <p:embed/>
                  <p:pic>
                    <p:nvPicPr>
                      <p:cNvPr id="952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678113"/>
                        <a:ext cx="3208337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684213" y="5022850"/>
          <a:ext cx="3209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03040" progId="Equation.DSMT4">
                  <p:embed/>
                </p:oleObj>
              </mc:Choice>
              <mc:Fallback>
                <p:oleObj name="Equation" r:id="rId8" imgW="1206360" imgH="203040" progId="Equation.DSMT4">
                  <p:embed/>
                  <p:pic>
                    <p:nvPicPr>
                      <p:cNvPr id="95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022850"/>
                        <a:ext cx="32099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395288" y="2125663"/>
            <a:ext cx="6481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联合概率密度与联合分布函数的关系</a:t>
            </a:r>
            <a:r>
              <a:rPr lang="en-US" altLang="zh-CN" baseline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5662613" y="3221038"/>
            <a:ext cx="316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zh-CN" altLang="en-US" baseline="0">
                <a:solidFill>
                  <a:srgbClr val="000000"/>
                </a:solidFill>
              </a:rPr>
              <a:t>任意</a:t>
            </a:r>
            <a:r>
              <a:rPr lang="zh-CN" altLang="en-US" u="sng" baseline="0">
                <a:solidFill>
                  <a:srgbClr val="000000"/>
                </a:solidFill>
              </a:rPr>
              <a:t>实数</a:t>
            </a:r>
            <a:r>
              <a:rPr lang="zh-CN" altLang="en-US" u="sng" baseline="0">
                <a:solidFill>
                  <a:srgbClr val="990000"/>
                </a:solidFill>
              </a:rPr>
              <a:t>对</a:t>
            </a:r>
            <a:r>
              <a:rPr lang="zh-CN" altLang="en-US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 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 ))</a:t>
            </a:r>
            <a:endParaRPr lang="zh-CN" altLang="en-US" baseline="0">
              <a:solidFill>
                <a:srgbClr val="000000"/>
              </a:solidFill>
            </a:endParaRPr>
          </a:p>
        </p:txBody>
      </p: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2338388" y="3746500"/>
            <a:ext cx="63373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以</a:t>
            </a:r>
            <a:r>
              <a:rPr lang="en-US" altLang="zh-CN" i="1" baseline="0">
                <a:solidFill>
                  <a:srgbClr val="000000"/>
                </a:solidFill>
              </a:rPr>
              <a:t>z</a:t>
            </a:r>
            <a:r>
              <a:rPr lang="en-US" altLang="zh-CN" baseline="0">
                <a:solidFill>
                  <a:srgbClr val="000000"/>
                </a:solidFill>
              </a:rPr>
              <a:t>=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为曲顶的曲顶柱柱体的体积</a:t>
            </a:r>
            <a:r>
              <a:rPr lang="en-US" altLang="zh-CN" baseline="0">
                <a:solidFill>
                  <a:srgbClr val="000000"/>
                </a:solidFill>
              </a:rPr>
              <a:t>.</a:t>
            </a:r>
            <a:endParaRPr lang="en-US" altLang="zh-CN" baseline="0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611188" y="3716338"/>
            <a:ext cx="230505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几何意义</a:t>
            </a:r>
            <a:r>
              <a:rPr lang="zh-CN" altLang="en-US" b="0" baseline="0">
                <a:solidFill>
                  <a:srgbClr val="000000"/>
                </a:solidFill>
              </a:rPr>
              <a:t>：</a:t>
            </a:r>
            <a:endParaRPr lang="zh-CN" altLang="en-US" b="0" baseline="0"/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11188" y="4322763"/>
            <a:ext cx="230505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物理意义</a:t>
            </a:r>
            <a:r>
              <a:rPr lang="zh-CN" altLang="en-US" b="0" baseline="0">
                <a:solidFill>
                  <a:srgbClr val="000000"/>
                </a:solidFill>
              </a:rPr>
              <a:t>：</a:t>
            </a:r>
            <a:endParaRPr lang="zh-CN" altLang="en-US" b="0" baseline="0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2411413" y="4365625"/>
            <a:ext cx="63373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以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为面密度的非均匀薄片的质量</a:t>
            </a:r>
            <a:r>
              <a:rPr lang="en-US" altLang="zh-CN" baseline="0">
                <a:solidFill>
                  <a:srgbClr val="000000"/>
                </a:solidFill>
              </a:rPr>
              <a:t>.</a:t>
            </a:r>
            <a:endParaRPr lang="en-US" altLang="zh-CN" baseline="0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357188" y="835025"/>
            <a:ext cx="4392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联合概率密度的判定准则</a:t>
            </a:r>
            <a:r>
              <a:rPr lang="en-US" altLang="zh-CN" baseline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95246" name="Object 14"/>
          <p:cNvGraphicFramePr>
            <a:graphicFrameLocks noChangeAspect="1"/>
          </p:cNvGraphicFramePr>
          <p:nvPr/>
        </p:nvGraphicFramePr>
        <p:xfrm>
          <a:off x="539750" y="1495425"/>
          <a:ext cx="29527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215640" progId="Equation.3">
                  <p:embed/>
                </p:oleObj>
              </mc:Choice>
              <mc:Fallback>
                <p:oleObj name="Equation" r:id="rId10" imgW="1180800" imgH="215640" progId="Equation.3">
                  <p:embed/>
                  <p:pic>
                    <p:nvPicPr>
                      <p:cNvPr id="9524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95425"/>
                        <a:ext cx="29527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7" name="Object 15"/>
          <p:cNvGraphicFramePr>
            <a:graphicFrameLocks noChangeAspect="1"/>
          </p:cNvGraphicFramePr>
          <p:nvPr/>
        </p:nvGraphicFramePr>
        <p:xfrm>
          <a:off x="3132138" y="1350963"/>
          <a:ext cx="516572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1840" imgH="330120" progId="Equation.3">
                  <p:embed/>
                </p:oleObj>
              </mc:Choice>
              <mc:Fallback>
                <p:oleObj name="Equation" r:id="rId12" imgW="2031840" imgH="330120" progId="Equation.3">
                  <p:embed/>
                  <p:pic>
                    <p:nvPicPr>
                      <p:cNvPr id="9524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350963"/>
                        <a:ext cx="516572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8" name="AutoShape 16"/>
          <p:cNvSpPr>
            <a:spLocks noChangeArrowheads="1"/>
          </p:cNvSpPr>
          <p:nvPr/>
        </p:nvSpPr>
        <p:spPr bwMode="auto">
          <a:xfrm>
            <a:off x="4787900" y="760413"/>
            <a:ext cx="3960813" cy="503237"/>
          </a:xfrm>
          <a:prstGeom prst="wedgeRoundRectCallout">
            <a:avLst>
              <a:gd name="adj1" fmla="val 15569"/>
              <a:gd name="adj2" fmla="val 154417"/>
              <a:gd name="adj3" fmla="val 16667"/>
            </a:avLst>
          </a:prstGeom>
          <a:gradFill rotWithShape="1">
            <a:gsLst>
              <a:gs pos="0">
                <a:srgbClr val="00FF00"/>
              </a:gs>
              <a:gs pos="50000">
                <a:srgbClr val="F7FFF7"/>
              </a:gs>
              <a:gs pos="100000">
                <a:srgbClr val="00FF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baseline="0">
                <a:solidFill>
                  <a:srgbClr val="000000"/>
                </a:solidFill>
              </a:rPr>
              <a:t>概率曲面下总体积为1</a:t>
            </a:r>
          </a:p>
        </p:txBody>
      </p:sp>
    </p:spTree>
    <p:extLst>
      <p:ext uri="{BB962C8B-B14F-4D97-AF65-F5344CB8AC3E}">
        <p14:creationId xmlns:p14="http://schemas.microsoft.com/office/powerpoint/2010/main" val="51305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autoUpdateAnimBg="0"/>
      <p:bldP spid="95239" grpId="0" autoUpdateAnimBg="0"/>
      <p:bldP spid="95240" grpId="0" autoUpdateAnimBg="0"/>
      <p:bldP spid="95241" grpId="0" autoUpdateAnimBg="0"/>
      <p:bldP spid="95242" grpId="0" autoUpdateAnimBg="0"/>
      <p:bldP spid="95243" grpId="0" autoUpdateAnimBg="0"/>
      <p:bldP spid="95244" grpId="0" autoUpdateAnimBg="0"/>
      <p:bldP spid="95245" grpId="0" autoUpdateAnimBg="0"/>
      <p:bldP spid="95248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981075" y="4685382"/>
          <a:ext cx="3951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30120" progId="Equation.DSMT4">
                  <p:embed/>
                </p:oleObj>
              </mc:Choice>
              <mc:Fallback>
                <p:oleObj name="Equation" r:id="rId2" imgW="1485720" imgH="330120" progId="Equation.DSMT4">
                  <p:embed/>
                  <p:pic>
                    <p:nvPicPr>
                      <p:cNvPr id="768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4685382"/>
                        <a:ext cx="39512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736600" y="3312194"/>
            <a:ext cx="513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5) </a:t>
            </a:r>
            <a:r>
              <a:rPr lang="zh-CN" altLang="en-US" baseline="0">
                <a:solidFill>
                  <a:srgbClr val="000000"/>
                </a:solidFill>
              </a:rPr>
              <a:t>关于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zh-CN" altLang="en-US" baseline="0">
                <a:solidFill>
                  <a:srgbClr val="000000"/>
                </a:solidFill>
              </a:rPr>
              <a:t>和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zh-CN" altLang="en-US" baseline="0">
                <a:solidFill>
                  <a:srgbClr val="000000"/>
                </a:solidFill>
              </a:rPr>
              <a:t>的边缘概率密度为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935038" y="3893219"/>
          <a:ext cx="412115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330120" progId="Equation.DSMT4">
                  <p:embed/>
                </p:oleObj>
              </mc:Choice>
              <mc:Fallback>
                <p:oleObj name="Equation" r:id="rId4" imgW="1549080" imgH="330120" progId="Equation.DSMT4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893219"/>
                        <a:ext cx="412115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AutoShape 5" descr="粉色面巾纸"/>
          <p:cNvSpPr>
            <a:spLocks noChangeArrowheads="1"/>
          </p:cNvSpPr>
          <p:nvPr/>
        </p:nvSpPr>
        <p:spPr bwMode="auto">
          <a:xfrm>
            <a:off x="5978525" y="3798118"/>
            <a:ext cx="2763836" cy="1447800"/>
          </a:xfrm>
          <a:prstGeom prst="cloudCallout">
            <a:avLst>
              <a:gd name="adj1" fmla="val -109365"/>
              <a:gd name="adj2" fmla="val 5812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baseline="0" dirty="0">
                <a:solidFill>
                  <a:srgbClr val="000000"/>
                </a:solidFill>
              </a:rPr>
              <a:t>带参变量的积分</a:t>
            </a: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3563938" y="4582194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6817" name="Object 17"/>
          <p:cNvGraphicFramePr>
            <a:graphicFrameLocks noChangeAspect="1"/>
          </p:cNvGraphicFramePr>
          <p:nvPr/>
        </p:nvGraphicFramePr>
        <p:xfrm>
          <a:off x="5033963" y="1445294"/>
          <a:ext cx="34988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9720" imgH="419040" progId="Equation.DSMT4">
                  <p:embed/>
                </p:oleObj>
              </mc:Choice>
              <mc:Fallback>
                <p:oleObj name="Equation" r:id="rId7" imgW="1269720" imgH="419040" progId="Equation.DSMT4">
                  <p:embed/>
                  <p:pic>
                    <p:nvPicPr>
                      <p:cNvPr id="7681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445294"/>
                        <a:ext cx="34988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8" name="Text Box 18"/>
          <p:cNvSpPr txBox="1">
            <a:spLocks noChangeArrowheads="1"/>
          </p:cNvSpPr>
          <p:nvPr/>
        </p:nvSpPr>
        <p:spPr bwMode="auto">
          <a:xfrm>
            <a:off x="736600" y="1573882"/>
            <a:ext cx="4333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00"/>
                </a:solidFill>
              </a:rPr>
              <a:t>3) </a:t>
            </a:r>
            <a:r>
              <a:rPr lang="zh-CN" altLang="en-US" baseline="0">
                <a:solidFill>
                  <a:srgbClr val="000000"/>
                </a:solidFill>
              </a:rPr>
              <a:t>若</a:t>
            </a:r>
            <a:r>
              <a:rPr lang="en-US" altLang="zh-CN" i="1" baseline="0">
                <a:solidFill>
                  <a:srgbClr val="000000"/>
                </a:solidFill>
              </a:rPr>
              <a:t>f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在</a:t>
            </a:r>
            <a:r>
              <a:rPr lang="en-US" altLang="zh-CN" baseline="0">
                <a:solidFill>
                  <a:srgbClr val="000000"/>
                </a:solidFill>
              </a:rPr>
              <a:t>(</a:t>
            </a:r>
            <a:r>
              <a:rPr lang="en-US" altLang="zh-CN" i="1" baseline="0">
                <a:solidFill>
                  <a:srgbClr val="000000"/>
                </a:solidFill>
              </a:rPr>
              <a:t>x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处连续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zh-CN" altLang="en-US" baseline="0">
                <a:solidFill>
                  <a:srgbClr val="000000"/>
                </a:solidFill>
              </a:rPr>
              <a:t>则</a:t>
            </a:r>
          </a:p>
        </p:txBody>
      </p:sp>
      <p:graphicFrame>
        <p:nvGraphicFramePr>
          <p:cNvPr id="76820" name="Object 20"/>
          <p:cNvGraphicFramePr>
            <a:graphicFrameLocks noChangeAspect="1"/>
          </p:cNvGraphicFramePr>
          <p:nvPr/>
        </p:nvGraphicFramePr>
        <p:xfrm>
          <a:off x="755650" y="2767583"/>
          <a:ext cx="2663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28600" progId="Equation.DSMT4">
                  <p:embed/>
                </p:oleObj>
              </mc:Choice>
              <mc:Fallback>
                <p:oleObj name="Equation" r:id="rId9" imgW="965160" imgH="228600" progId="Equation.DSMT4">
                  <p:embed/>
                  <p:pic>
                    <p:nvPicPr>
                      <p:cNvPr id="7682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767583"/>
                        <a:ext cx="2663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1" name="Object 21"/>
          <p:cNvGraphicFramePr>
            <a:graphicFrameLocks noChangeAspect="1"/>
          </p:cNvGraphicFramePr>
          <p:nvPr/>
        </p:nvGraphicFramePr>
        <p:xfrm>
          <a:off x="3492500" y="2702495"/>
          <a:ext cx="2486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680" imgH="241200" progId="Equation.DSMT4">
                  <p:embed/>
                </p:oleObj>
              </mc:Choice>
              <mc:Fallback>
                <p:oleObj name="Equation" r:id="rId11" imgW="850680" imgH="241200" progId="Equation.DSMT4">
                  <p:embed/>
                  <p:pic>
                    <p:nvPicPr>
                      <p:cNvPr id="7682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702495"/>
                        <a:ext cx="24860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2" name="Object 22"/>
          <p:cNvGraphicFramePr>
            <a:graphicFrameLocks noChangeAspect="1"/>
          </p:cNvGraphicFramePr>
          <p:nvPr/>
        </p:nvGraphicFramePr>
        <p:xfrm>
          <a:off x="5938838" y="2715195"/>
          <a:ext cx="26654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63280" imgH="279360" progId="Equation.DSMT4">
                  <p:embed/>
                </p:oleObj>
              </mc:Choice>
              <mc:Fallback>
                <p:oleObj name="Equation" r:id="rId13" imgW="863280" imgH="279360" progId="Equation.DSMT4">
                  <p:embed/>
                  <p:pic>
                    <p:nvPicPr>
                      <p:cNvPr id="7682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2715195"/>
                        <a:ext cx="2665412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4" name="Object 24"/>
          <p:cNvGraphicFramePr>
            <a:graphicFrameLocks noChangeAspect="1"/>
          </p:cNvGraphicFramePr>
          <p:nvPr/>
        </p:nvGraphicFramePr>
        <p:xfrm>
          <a:off x="755576" y="876846"/>
          <a:ext cx="25923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80800" imgH="215640" progId="Equation.3">
                  <p:embed/>
                </p:oleObj>
              </mc:Choice>
              <mc:Fallback>
                <p:oleObj name="Equation" r:id="rId15" imgW="1180800" imgH="215640" progId="Equation.3">
                  <p:embed/>
                  <p:pic>
                    <p:nvPicPr>
                      <p:cNvPr id="768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876846"/>
                        <a:ext cx="259238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5" name="Object 25"/>
          <p:cNvGraphicFramePr>
            <a:graphicFrameLocks noChangeAspect="1"/>
          </p:cNvGraphicFramePr>
          <p:nvPr/>
        </p:nvGraphicFramePr>
        <p:xfrm>
          <a:off x="3708326" y="692696"/>
          <a:ext cx="4752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1840" imgH="330120" progId="Equation.3">
                  <p:embed/>
                </p:oleObj>
              </mc:Choice>
              <mc:Fallback>
                <p:oleObj name="Equation" r:id="rId17" imgW="2031840" imgH="330120" progId="Equation.3">
                  <p:embed/>
                  <p:pic>
                    <p:nvPicPr>
                      <p:cNvPr id="768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326" y="692696"/>
                        <a:ext cx="4752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8" name="Line 28"/>
          <p:cNvSpPr>
            <a:spLocks noChangeShapeType="1"/>
          </p:cNvSpPr>
          <p:nvPr/>
        </p:nvSpPr>
        <p:spPr bwMode="auto">
          <a:xfrm>
            <a:off x="3995738" y="5399757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39552" y="5384949"/>
            <a:ext cx="8208962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aseline="0" dirty="0"/>
              <a:t>      </a:t>
            </a:r>
            <a:r>
              <a:rPr lang="zh-CN" altLang="en-US" baseline="0" dirty="0">
                <a:solidFill>
                  <a:srgbClr val="000000"/>
                </a:solidFill>
              </a:rPr>
              <a:t>求解边缘概率密度</a:t>
            </a:r>
            <a:r>
              <a:rPr lang="zh-CN" altLang="en-US" baseline="0" dirty="0"/>
              <a:t>, </a:t>
            </a:r>
            <a:r>
              <a:rPr lang="zh-CN" altLang="en-US" baseline="0" dirty="0">
                <a:solidFill>
                  <a:srgbClr val="990033"/>
                </a:solidFill>
              </a:rPr>
              <a:t>实质上</a:t>
            </a:r>
            <a:r>
              <a:rPr lang="zh-CN" altLang="en-US" baseline="0" dirty="0">
                <a:solidFill>
                  <a:srgbClr val="000000"/>
                </a:solidFill>
              </a:rPr>
              <a:t>是解决</a:t>
            </a:r>
            <a:r>
              <a:rPr lang="zh-CN" altLang="en-US" baseline="0" dirty="0">
                <a:solidFill>
                  <a:srgbClr val="990033"/>
                </a:solidFill>
              </a:rPr>
              <a:t>带参变量积分</a:t>
            </a:r>
            <a:r>
              <a:rPr lang="zh-CN" altLang="en-US" baseline="0" dirty="0">
                <a:solidFill>
                  <a:srgbClr val="000000"/>
                </a:solidFill>
              </a:rPr>
              <a:t>的问题</a:t>
            </a:r>
            <a:r>
              <a:rPr lang="zh-CN" altLang="en-US" baseline="0" dirty="0">
                <a:solidFill>
                  <a:srgbClr val="990033"/>
                </a:solidFill>
              </a:rPr>
              <a:t>.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7051FA12-3858-6A3E-D1DA-6A2FC3DE2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333823"/>
            <a:ext cx="2777232" cy="5191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/>
              <a:t>(</a:t>
            </a:r>
            <a:r>
              <a:rPr lang="zh-CN" altLang="en-US" sz="4000" b="1" dirty="0"/>
              <a:t>例如</a:t>
            </a:r>
            <a:r>
              <a:rPr lang="en-US" altLang="zh-CN" sz="4000" b="1" dirty="0"/>
              <a:t>:</a:t>
            </a:r>
            <a:r>
              <a:rPr lang="en-US" altLang="zh-CN" sz="4000" b="1" i="1" dirty="0"/>
              <a:t>G</a:t>
            </a:r>
            <a:r>
              <a:rPr lang="en-US" altLang="zh-CN" sz="4000" dirty="0"/>
              <a:t>:</a:t>
            </a:r>
            <a:r>
              <a:rPr lang="en-US" altLang="zh-CN" sz="4000" b="1" dirty="0"/>
              <a:t> </a:t>
            </a:r>
            <a:r>
              <a:rPr lang="en-US" altLang="zh-CN" sz="4000" b="1" i="1" dirty="0"/>
              <a:t>X+Y</a:t>
            </a:r>
            <a:r>
              <a:rPr lang="en-US" altLang="zh-CN" sz="4000" b="1" dirty="0"/>
              <a:t> &gt;1)</a:t>
            </a:r>
          </a:p>
        </p:txBody>
      </p:sp>
    </p:spTree>
    <p:extLst>
      <p:ext uri="{BB962C8B-B14F-4D97-AF65-F5344CB8AC3E}">
        <p14:creationId xmlns:p14="http://schemas.microsoft.com/office/powerpoint/2010/main" val="2613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utoUpdateAnimBg="0"/>
      <p:bldP spid="76805" grpId="0" animBg="1" autoUpdateAnimBg="0"/>
      <p:bldP spid="76806" grpId="0" animBg="1"/>
      <p:bldP spid="76818" grpId="0" autoUpdateAnimBg="0"/>
      <p:bldP spid="76828" grpId="0" animBg="1"/>
      <p:bldP spid="18" grpId="0" autoUpdateAnimBg="0"/>
      <p:bldP spid="2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1196776" y="1877070"/>
          <a:ext cx="3951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330120" progId="Equation.DSMT4">
                  <p:embed/>
                </p:oleObj>
              </mc:Choice>
              <mc:Fallback>
                <p:oleObj name="Equation" r:id="rId2" imgW="1485720" imgH="330120" progId="Equation.DSMT4">
                  <p:embed/>
                  <p:pic>
                    <p:nvPicPr>
                      <p:cNvPr id="532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776" y="1877070"/>
                        <a:ext cx="39512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205777" y="666020"/>
            <a:ext cx="5280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 dirty="0">
                <a:solidFill>
                  <a:srgbClr val="000000"/>
                </a:solidFill>
              </a:rPr>
              <a:t>5</a:t>
            </a:r>
            <a:r>
              <a:rPr lang="zh-CN" altLang="en-US" baseline="0" dirty="0">
                <a:solidFill>
                  <a:srgbClr val="000000"/>
                </a:solidFill>
              </a:rPr>
              <a:t>）关于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zh-CN" altLang="en-US" baseline="0" dirty="0">
                <a:solidFill>
                  <a:srgbClr val="000000"/>
                </a:solidFill>
              </a:rPr>
              <a:t>和</a:t>
            </a:r>
            <a:r>
              <a:rPr lang="en-US" altLang="zh-CN" i="1" baseline="0" dirty="0">
                <a:solidFill>
                  <a:srgbClr val="000000"/>
                </a:solidFill>
              </a:rPr>
              <a:t>Y </a:t>
            </a:r>
            <a:r>
              <a:rPr lang="zh-CN" altLang="en-US" baseline="0" dirty="0">
                <a:solidFill>
                  <a:srgbClr val="000000"/>
                </a:solidFill>
              </a:rPr>
              <a:t>的边缘概率密度为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1170930" y="1083394"/>
          <a:ext cx="412115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330120" progId="Equation.DSMT4">
                  <p:embed/>
                </p:oleObj>
              </mc:Choice>
              <mc:Fallback>
                <p:oleObj name="Equation" r:id="rId4" imgW="1549080" imgH="330120" progId="Equation.DSMT4">
                  <p:embed/>
                  <p:pic>
                    <p:nvPicPr>
                      <p:cNvPr id="53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30" y="1083394"/>
                        <a:ext cx="412115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AutoShape 4" descr="粉色面巾纸"/>
          <p:cNvSpPr>
            <a:spLocks noChangeArrowheads="1"/>
          </p:cNvSpPr>
          <p:nvPr/>
        </p:nvSpPr>
        <p:spPr bwMode="auto">
          <a:xfrm>
            <a:off x="393385" y="2697956"/>
            <a:ext cx="4207745" cy="784694"/>
          </a:xfrm>
          <a:prstGeom prst="cloudCallout">
            <a:avLst>
              <a:gd name="adj1" fmla="val 61325"/>
              <a:gd name="adj2" fmla="val -63611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baseline="0" dirty="0">
                <a:solidFill>
                  <a:srgbClr val="000000"/>
                </a:solidFill>
              </a:rPr>
              <a:t>带参变量的积分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3779912" y="1772816"/>
            <a:ext cx="433387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193976" y="2636912"/>
            <a:ext cx="433388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1253927" y="5176589"/>
          <a:ext cx="11176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9040" imgH="215640" progId="Equation.DSMT4">
                  <p:embed/>
                </p:oleObj>
              </mc:Choice>
              <mc:Fallback>
                <p:oleObj name="Equation" r:id="rId7" imgW="419040" imgH="215640" progId="Equation.DSMT4">
                  <p:embed/>
                  <p:pic>
                    <p:nvPicPr>
                      <p:cNvPr id="532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927" y="5176589"/>
                        <a:ext cx="11176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1078657" y="5845323"/>
          <a:ext cx="27114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17440" imgH="253800" progId="Equation.DSMT4">
                  <p:embed/>
                </p:oleObj>
              </mc:Choice>
              <mc:Fallback>
                <p:oleObj name="Equation" r:id="rId9" imgW="1117440" imgH="253800" progId="Equation.DSMT4">
                  <p:embed/>
                  <p:pic>
                    <p:nvPicPr>
                      <p:cNvPr id="532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657" y="5845323"/>
                        <a:ext cx="27114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4102894" y="5094064"/>
          <a:ext cx="37814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266400" progId="Equation.DSMT4">
                  <p:embed/>
                </p:oleObj>
              </mc:Choice>
              <mc:Fallback>
                <p:oleObj name="Equation" r:id="rId11" imgW="1295280" imgH="266400" progId="Equation.DSMT4">
                  <p:embed/>
                  <p:pic>
                    <p:nvPicPr>
                      <p:cNvPr id="532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894" y="5094064"/>
                        <a:ext cx="37814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467544" y="5129634"/>
            <a:ext cx="1008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证</a:t>
            </a:r>
            <a:r>
              <a:rPr lang="en-US" altLang="zh-CN" baseline="0" dirty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53263" name="Object 15"/>
          <p:cNvGraphicFramePr>
            <a:graphicFrameLocks noChangeAspect="1"/>
          </p:cNvGraphicFramePr>
          <p:nvPr/>
        </p:nvGraphicFramePr>
        <p:xfrm>
          <a:off x="3782170" y="5742136"/>
          <a:ext cx="23415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54080" imgH="330120" progId="Equation.DSMT4">
                  <p:embed/>
                </p:oleObj>
              </mc:Choice>
              <mc:Fallback>
                <p:oleObj name="Equation" r:id="rId13" imgW="1054080" imgH="330120" progId="Equation.DSMT4">
                  <p:embed/>
                  <p:pic>
                    <p:nvPicPr>
                      <p:cNvPr id="532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170" y="5742136"/>
                        <a:ext cx="234156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2315965" y="5160714"/>
          <a:ext cx="1863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98400" imgH="228600" progId="Equation.DSMT4">
                  <p:embed/>
                </p:oleObj>
              </mc:Choice>
              <mc:Fallback>
                <p:oleObj name="Equation" r:id="rId15" imgW="698400" imgH="228600" progId="Equation.DSMT4">
                  <p:embed/>
                  <p:pic>
                    <p:nvPicPr>
                      <p:cNvPr id="5326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965" y="5160714"/>
                        <a:ext cx="18637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53840" y="3555760"/>
            <a:ext cx="3886200" cy="679450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aseline="0"/>
              <a:t> </a:t>
            </a:r>
            <a:r>
              <a:rPr lang="zh-CN" altLang="en-US" baseline="0">
                <a:solidFill>
                  <a:srgbClr val="990033"/>
                </a:solidFill>
              </a:rPr>
              <a:t>难点</a:t>
            </a:r>
            <a:r>
              <a:rPr lang="zh-CN" altLang="en-US" baseline="0">
                <a:solidFill>
                  <a:srgbClr val="000000"/>
                </a:solidFill>
              </a:rPr>
              <a:t>:定积分的上下限</a:t>
            </a:r>
            <a:r>
              <a:rPr lang="zh-CN" altLang="en-US" sz="3200" baseline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22764" y="4369246"/>
            <a:ext cx="3781424" cy="59221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aseline="0" dirty="0">
                <a:solidFill>
                  <a:srgbClr val="990033"/>
                </a:solidFill>
              </a:rPr>
              <a:t>解决方法</a:t>
            </a:r>
            <a:r>
              <a:rPr lang="zh-CN" altLang="en-US" baseline="0" dirty="0">
                <a:solidFill>
                  <a:srgbClr val="000000"/>
                </a:solidFill>
              </a:rPr>
              <a:t>:借助于图形.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51825" y="6988770"/>
            <a:ext cx="8208962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aseline="0" dirty="0"/>
              <a:t>      </a:t>
            </a:r>
            <a:r>
              <a:rPr lang="zh-CN" altLang="en-US" baseline="0" dirty="0">
                <a:solidFill>
                  <a:srgbClr val="000000"/>
                </a:solidFill>
              </a:rPr>
              <a:t>求解边缘概率密度</a:t>
            </a:r>
            <a:r>
              <a:rPr lang="zh-CN" altLang="en-US" baseline="0" dirty="0"/>
              <a:t>, </a:t>
            </a:r>
            <a:r>
              <a:rPr lang="zh-CN" altLang="en-US" baseline="0" dirty="0">
                <a:solidFill>
                  <a:srgbClr val="990033"/>
                </a:solidFill>
              </a:rPr>
              <a:t>实质上</a:t>
            </a:r>
            <a:r>
              <a:rPr lang="zh-CN" altLang="en-US" baseline="0" dirty="0">
                <a:solidFill>
                  <a:srgbClr val="000000"/>
                </a:solidFill>
              </a:rPr>
              <a:t>是解决</a:t>
            </a:r>
            <a:r>
              <a:rPr lang="zh-CN" altLang="en-US" baseline="0" dirty="0">
                <a:solidFill>
                  <a:srgbClr val="990033"/>
                </a:solidFill>
              </a:rPr>
              <a:t>带参变量积分</a:t>
            </a:r>
            <a:r>
              <a:rPr lang="zh-CN" altLang="en-US" baseline="0" dirty="0">
                <a:solidFill>
                  <a:srgbClr val="000000"/>
                </a:solidFill>
              </a:rPr>
              <a:t>的问题</a:t>
            </a:r>
            <a:r>
              <a:rPr lang="zh-CN" altLang="en-US" baseline="0" dirty="0">
                <a:solidFill>
                  <a:srgbClr val="990033"/>
                </a:solidFill>
              </a:rPr>
              <a:t>.</a:t>
            </a:r>
          </a:p>
        </p:txBody>
      </p:sp>
      <p:sp>
        <p:nvSpPr>
          <p:cNvPr id="3" name="Rectangle 64">
            <a:extLst>
              <a:ext uri="{FF2B5EF4-FFF2-40B4-BE49-F238E27FC236}">
                <a16:creationId xmlns:a16="http://schemas.microsoft.com/office/drawing/2014/main" id="{0028EEE3-01E1-320E-E191-3A8173006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02" y="1067544"/>
            <a:ext cx="1828800" cy="36576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B0D5D1CA-4C94-5F38-B8F4-F87331D8B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0602" y="4115544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74F7D1EE-5CC4-E117-A43D-FF01E73A31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1602" y="915144"/>
            <a:ext cx="0" cy="381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5FC4198-719B-DE46-1FB6-3D4D88530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002" y="41155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91AD108F-8FAA-EAF9-D881-2EDA96F06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602" y="36583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B4F4616D-521F-A634-C4E5-F17A1756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402" y="1143744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60DB319E-DB9E-3607-A8E2-1835686F5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202" y="1067544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C12301A1-1C16-794E-1E2B-E33D5DF27D7D}"/>
              </a:ext>
            </a:extLst>
          </p:cNvPr>
          <p:cNvSpPr>
            <a:spLocks/>
          </p:cNvSpPr>
          <p:nvPr/>
        </p:nvSpPr>
        <p:spPr bwMode="auto">
          <a:xfrm>
            <a:off x="6324002" y="1448544"/>
            <a:ext cx="2686050" cy="2486025"/>
          </a:xfrm>
          <a:custGeom>
            <a:avLst/>
            <a:gdLst>
              <a:gd name="T0" fmla="*/ 0 w 1692"/>
              <a:gd name="T1" fmla="*/ 0 h 1566"/>
              <a:gd name="T2" fmla="*/ 2147483647 w 1692"/>
              <a:gd name="T3" fmla="*/ 2147483647 h 1566"/>
              <a:gd name="T4" fmla="*/ 2147483647 w 1692"/>
              <a:gd name="T5" fmla="*/ 2147483647 h 1566"/>
              <a:gd name="T6" fmla="*/ 0 60000 65536"/>
              <a:gd name="T7" fmla="*/ 0 60000 65536"/>
              <a:gd name="T8" fmla="*/ 0 60000 65536"/>
              <a:gd name="T9" fmla="*/ 0 w 1692"/>
              <a:gd name="T10" fmla="*/ 0 h 1566"/>
              <a:gd name="T11" fmla="*/ 1692 w 1692"/>
              <a:gd name="T12" fmla="*/ 1566 h 15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2" h="1566">
                <a:moveTo>
                  <a:pt x="0" y="0"/>
                </a:moveTo>
                <a:cubicBezTo>
                  <a:pt x="52" y="218"/>
                  <a:pt x="30" y="1050"/>
                  <a:pt x="312" y="1308"/>
                </a:cubicBezTo>
                <a:cubicBezTo>
                  <a:pt x="594" y="1566"/>
                  <a:pt x="1405" y="1498"/>
                  <a:pt x="1692" y="1548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077F8DF5-A490-2718-517B-C4551ED049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4402" y="1524744"/>
            <a:ext cx="297180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2" name="Group 49">
            <a:extLst>
              <a:ext uri="{FF2B5EF4-FFF2-40B4-BE49-F238E27FC236}">
                <a16:creationId xmlns:a16="http://schemas.microsoft.com/office/drawing/2014/main" id="{B4B56B3E-6513-676A-F1EF-C041F7435743}"/>
              </a:ext>
            </a:extLst>
          </p:cNvPr>
          <p:cNvGrpSpPr>
            <a:grpSpLocks/>
          </p:cNvGrpSpPr>
          <p:nvPr/>
        </p:nvGrpSpPr>
        <p:grpSpPr bwMode="auto">
          <a:xfrm>
            <a:off x="6781202" y="1524744"/>
            <a:ext cx="1905000" cy="2362200"/>
            <a:chOff x="4080" y="1632"/>
            <a:chExt cx="1200" cy="1488"/>
          </a:xfrm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7006A905-5C80-D9CF-5B2E-E0FFE11AE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EFB773CE-F0B8-7547-9EB7-F6A34B9B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" name="Text Box 61">
            <a:extLst>
              <a:ext uri="{FF2B5EF4-FFF2-40B4-BE49-F238E27FC236}">
                <a16:creationId xmlns:a16="http://schemas.microsoft.com/office/drawing/2014/main" id="{3355F433-D01B-066A-F8A6-91771D2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689" y="1448544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xy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grpSp>
        <p:nvGrpSpPr>
          <p:cNvPr id="19" name="Group 65">
            <a:extLst>
              <a:ext uri="{FF2B5EF4-FFF2-40B4-BE49-F238E27FC236}">
                <a16:creationId xmlns:a16="http://schemas.microsoft.com/office/drawing/2014/main" id="{C8552E61-6083-71C2-EFE4-42143356488E}"/>
              </a:ext>
            </a:extLst>
          </p:cNvPr>
          <p:cNvGrpSpPr>
            <a:grpSpLocks/>
          </p:cNvGrpSpPr>
          <p:nvPr/>
        </p:nvGrpSpPr>
        <p:grpSpPr bwMode="auto">
          <a:xfrm>
            <a:off x="6781202" y="1524744"/>
            <a:ext cx="1905000" cy="2362200"/>
            <a:chOff x="4080" y="1632"/>
            <a:chExt cx="1200" cy="1488"/>
          </a:xfrm>
        </p:grpSpPr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7AD1D9DD-BEB5-8A33-C8C5-463DE272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880"/>
              <a:ext cx="1152" cy="228"/>
            </a:xfrm>
            <a:custGeom>
              <a:avLst/>
              <a:gdLst>
                <a:gd name="T0" fmla="*/ 0 w 1152"/>
                <a:gd name="T1" fmla="*/ 0 h 228"/>
                <a:gd name="T2" fmla="*/ 288 w 1152"/>
                <a:gd name="T3" fmla="*/ 156 h 228"/>
                <a:gd name="T4" fmla="*/ 1152 w 1152"/>
                <a:gd name="T5" fmla="*/ 228 h 228"/>
                <a:gd name="T6" fmla="*/ 0 60000 65536"/>
                <a:gd name="T7" fmla="*/ 0 60000 65536"/>
                <a:gd name="T8" fmla="*/ 0 60000 65536"/>
                <a:gd name="T9" fmla="*/ 0 w 1152"/>
                <a:gd name="T10" fmla="*/ 0 h 228"/>
                <a:gd name="T11" fmla="*/ 1152 w 115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228">
                  <a:moveTo>
                    <a:pt x="0" y="0"/>
                  </a:moveTo>
                  <a:cubicBezTo>
                    <a:pt x="48" y="26"/>
                    <a:pt x="96" y="118"/>
                    <a:pt x="288" y="156"/>
                  </a:cubicBezTo>
                  <a:cubicBezTo>
                    <a:pt x="480" y="194"/>
                    <a:pt x="972" y="213"/>
                    <a:pt x="1152" y="228"/>
                  </a:cubicBezTo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F4833A7-CF68-172E-6F79-062B66A7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632"/>
              <a:ext cx="1200" cy="1488"/>
            </a:xfrm>
            <a:custGeom>
              <a:avLst/>
              <a:gdLst>
                <a:gd name="T0" fmla="*/ 0 w 1200"/>
                <a:gd name="T1" fmla="*/ 1248 h 1488"/>
                <a:gd name="T2" fmla="*/ 1200 w 1200"/>
                <a:gd name="T3" fmla="*/ 0 h 1488"/>
                <a:gd name="T4" fmla="*/ 1152 w 1200"/>
                <a:gd name="T5" fmla="*/ 1488 h 1488"/>
                <a:gd name="T6" fmla="*/ 0 w 1200"/>
                <a:gd name="T7" fmla="*/ 124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1488"/>
                <a:gd name="T14" fmla="*/ 1200 w 1200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1488">
                  <a:moveTo>
                    <a:pt x="0" y="1248"/>
                  </a:moveTo>
                  <a:lnTo>
                    <a:pt x="1200" y="0"/>
                  </a:lnTo>
                  <a:lnTo>
                    <a:pt x="1152" y="1488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Text Box 63">
            <a:extLst>
              <a:ext uri="{FF2B5EF4-FFF2-40B4-BE49-F238E27FC236}">
                <a16:creationId xmlns:a16="http://schemas.microsoft.com/office/drawing/2014/main" id="{27A4056F-C34E-B867-8F30-E5A21DAA1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202" y="807194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x =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1</a:t>
            </a:r>
          </a:p>
        </p:txBody>
      </p:sp>
      <p:sp>
        <p:nvSpPr>
          <p:cNvPr id="23" name="Line 54">
            <a:extLst>
              <a:ext uri="{FF2B5EF4-FFF2-40B4-BE49-F238E27FC236}">
                <a16:creationId xmlns:a16="http://schemas.microsoft.com/office/drawing/2014/main" id="{B851FC56-75C5-F12C-0743-0E3246177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47251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55">
            <a:extLst>
              <a:ext uri="{FF2B5EF4-FFF2-40B4-BE49-F238E27FC236}">
                <a16:creationId xmlns:a16="http://schemas.microsoft.com/office/drawing/2014/main" id="{6A262149-C49E-3EC6-7790-359EC0A77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36583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56">
            <a:extLst>
              <a:ext uri="{FF2B5EF4-FFF2-40B4-BE49-F238E27FC236}">
                <a16:creationId xmlns:a16="http://schemas.microsoft.com/office/drawing/2014/main" id="{55555DAF-2406-E0D0-6EF9-97F58170A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35059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57">
            <a:extLst>
              <a:ext uri="{FF2B5EF4-FFF2-40B4-BE49-F238E27FC236}">
                <a16:creationId xmlns:a16="http://schemas.microsoft.com/office/drawing/2014/main" id="{C08BBB23-0E42-A91C-FE3C-C38491D9F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0602" y="29725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58">
            <a:extLst>
              <a:ext uri="{FF2B5EF4-FFF2-40B4-BE49-F238E27FC236}">
                <a16:creationId xmlns:a16="http://schemas.microsoft.com/office/drawing/2014/main" id="{BE8FE161-8982-978B-8CE9-B620E5FDB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802" y="2286744"/>
            <a:ext cx="2971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59">
            <a:extLst>
              <a:ext uri="{FF2B5EF4-FFF2-40B4-BE49-F238E27FC236}">
                <a16:creationId xmlns:a16="http://schemas.microsoft.com/office/drawing/2014/main" id="{40733D81-6A29-69B5-C119-89F19371B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402" y="4115544"/>
            <a:ext cx="2971800" cy="0"/>
          </a:xfrm>
          <a:prstGeom prst="line">
            <a:avLst/>
          </a:prstGeom>
          <a:noFill/>
          <a:ln w="9525" cap="rnd">
            <a:solidFill>
              <a:srgbClr val="9900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Text Box 60">
            <a:extLst>
              <a:ext uri="{FF2B5EF4-FFF2-40B4-BE49-F238E27FC236}">
                <a16:creationId xmlns:a16="http://schemas.microsoft.com/office/drawing/2014/main" id="{1FB918C7-B8F2-CE2D-31DF-3A74647A2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002" y="1165969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y = x</a:t>
            </a:r>
          </a:p>
        </p:txBody>
      </p:sp>
    </p:spTree>
    <p:extLst>
      <p:ext uri="{BB962C8B-B14F-4D97-AF65-F5344CB8AC3E}">
        <p14:creationId xmlns:p14="http://schemas.microsoft.com/office/powerpoint/2010/main" val="348149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animBg="1" autoUpdateAnimBg="0"/>
      <p:bldP spid="53255" grpId="0" animBg="1"/>
      <p:bldP spid="53256" grpId="0" animBg="1"/>
      <p:bldP spid="14" grpId="0" animBg="1" autoUpdateAnimBg="0"/>
      <p:bldP spid="15" grpId="0" animBg="1" autoUpdateAnimBg="0"/>
      <p:bldP spid="17" grpId="0" autoUpdateAnimBg="0"/>
      <p:bldP spid="3" grpId="0" animBg="1"/>
      <p:bldP spid="4" grpId="0" animBg="1"/>
      <p:bldP spid="5" grpId="0" animBg="1"/>
      <p:bldP spid="6" grpId="0" autoUpdateAnimBg="0"/>
      <p:bldP spid="7" grpId="0" autoUpdateAnimBg="0"/>
      <p:bldP spid="8" grpId="0" autoUpdateAnimBg="0"/>
      <p:bldP spid="9" grpId="0" animBg="1"/>
      <p:bldP spid="10" grpId="0" animBg="1"/>
      <p:bldP spid="11" grpId="0" animBg="1"/>
      <p:bldP spid="18" grpId="0" autoUpdateAnimBg="0"/>
      <p:bldP spid="22" grpId="0" autoUpdateAnimBg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395536" y="620688"/>
            <a:ext cx="87836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baseline="0" dirty="0">
                <a:solidFill>
                  <a:srgbClr val="000000"/>
                </a:solidFill>
              </a:rPr>
              <a:t>二维均匀分布：设</a:t>
            </a:r>
            <a:r>
              <a:rPr lang="en-US" altLang="zh-CN" i="1" baseline="0" dirty="0">
                <a:solidFill>
                  <a:srgbClr val="000000"/>
                </a:solidFill>
              </a:rPr>
              <a:t>G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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altLang="zh-CN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面积为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(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G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),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联合概率密度</a:t>
            </a:r>
            <a:endParaRPr lang="zh-CN" altLang="en-US" i="1" baseline="0" dirty="0">
              <a:solidFill>
                <a:srgbClr val="000000"/>
              </a:solidFill>
            </a:endParaRPr>
          </a:p>
        </p:txBody>
      </p:sp>
      <p:graphicFrame>
        <p:nvGraphicFramePr>
          <p:cNvPr id="880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400043"/>
              </p:ext>
            </p:extLst>
          </p:nvPr>
        </p:nvGraphicFramePr>
        <p:xfrm>
          <a:off x="4260192" y="1137535"/>
          <a:ext cx="4550122" cy="1365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634680" progId="Equation.3">
                  <p:embed/>
                </p:oleObj>
              </mc:Choice>
              <mc:Fallback>
                <p:oleObj name="Equation" r:id="rId2" imgW="2031840" imgH="634680" progId="Equation.3">
                  <p:embed/>
                  <p:pic>
                    <p:nvPicPr>
                      <p:cNvPr id="880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192" y="1137535"/>
                        <a:ext cx="4550122" cy="1365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466973" y="1341413"/>
            <a:ext cx="3311525" cy="974725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本质：在一个区域上样本点是等可能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  <a:endParaRPr lang="en-US" altLang="zh-CN" i="1" baseline="0" dirty="0"/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4160EEEE-C5F3-D25B-4378-85F1DDB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426" y="5178465"/>
            <a:ext cx="88572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600" baseline="0" dirty="0">
                <a:solidFill>
                  <a:srgbClr val="000000"/>
                </a:solidFill>
              </a:rPr>
              <a:t>若以</a:t>
            </a:r>
            <a:r>
              <a:rPr lang="en-US" altLang="zh-CN" sz="2600" i="1" baseline="0" dirty="0">
                <a:solidFill>
                  <a:srgbClr val="000000"/>
                </a:solidFill>
              </a:rPr>
              <a:t>A</a:t>
            </a:r>
            <a:r>
              <a:rPr lang="en-US" altLang="zh-CN" sz="2600" i="1" baseline="-25000" dirty="0">
                <a:solidFill>
                  <a:srgbClr val="000000"/>
                </a:solidFill>
              </a:rPr>
              <a:t>g</a:t>
            </a:r>
            <a:r>
              <a:rPr lang="zh-CN" altLang="en-US" sz="2600" baseline="0" dirty="0">
                <a:solidFill>
                  <a:srgbClr val="000000"/>
                </a:solidFill>
              </a:rPr>
              <a:t>记“在区域</a:t>
            </a:r>
            <a:r>
              <a:rPr lang="en-US" altLang="zh-CN" sz="2600" baseline="0" dirty="0"/>
              <a:t>Ω</a:t>
            </a:r>
            <a:r>
              <a:rPr lang="zh-CN" altLang="en-US" sz="2600" baseline="0" dirty="0">
                <a:solidFill>
                  <a:srgbClr val="000000"/>
                </a:solidFill>
              </a:rPr>
              <a:t>中</a:t>
            </a:r>
            <a:r>
              <a:rPr lang="zh-CN" altLang="en-US" sz="2600" u="sng" baseline="0" dirty="0">
                <a:solidFill>
                  <a:srgbClr val="FF0000"/>
                </a:solidFill>
              </a:rPr>
              <a:t>随机</a:t>
            </a:r>
            <a:r>
              <a:rPr lang="zh-CN" altLang="en-US" sz="2600" baseline="0" dirty="0">
                <a:solidFill>
                  <a:srgbClr val="000000"/>
                </a:solidFill>
              </a:rPr>
              <a:t>地取一点</a:t>
            </a:r>
            <a:r>
              <a:rPr lang="en-US" altLang="zh-CN" sz="2600" baseline="0" dirty="0">
                <a:solidFill>
                  <a:srgbClr val="000000"/>
                </a:solidFill>
              </a:rPr>
              <a:t>,</a:t>
            </a:r>
            <a:r>
              <a:rPr lang="zh-CN" altLang="en-US" sz="2600" baseline="0" dirty="0">
                <a:solidFill>
                  <a:srgbClr val="000000"/>
                </a:solidFill>
              </a:rPr>
              <a:t>而该点落在区域</a:t>
            </a:r>
            <a:r>
              <a:rPr lang="en-US" altLang="zh-CN" sz="2600" baseline="0" dirty="0">
                <a:solidFill>
                  <a:srgbClr val="000000"/>
                </a:solidFill>
              </a:rPr>
              <a:t>g</a:t>
            </a:r>
            <a:r>
              <a:rPr lang="zh-CN" altLang="en-US" sz="2600" baseline="0" dirty="0">
                <a:solidFill>
                  <a:srgbClr val="000000"/>
                </a:solidFill>
              </a:rPr>
              <a:t>中”这一事件</a:t>
            </a:r>
            <a:r>
              <a:rPr lang="en-US" altLang="zh-CN" sz="2600" baseline="0" dirty="0">
                <a:solidFill>
                  <a:srgbClr val="000000"/>
                </a:solidFill>
              </a:rPr>
              <a:t>,</a:t>
            </a:r>
            <a:r>
              <a:rPr lang="zh-CN" altLang="en-US" sz="2600" baseline="0" dirty="0">
                <a:solidFill>
                  <a:srgbClr val="000000"/>
                </a:solidFill>
              </a:rPr>
              <a:t>则其概率定义为</a:t>
            </a:r>
          </a:p>
        </p:txBody>
      </p:sp>
      <p:graphicFrame>
        <p:nvGraphicFramePr>
          <p:cNvPr id="3" name="Object 14">
            <a:extLst>
              <a:ext uri="{FF2B5EF4-FFF2-40B4-BE49-F238E27FC236}">
                <a16:creationId xmlns:a16="http://schemas.microsoft.com/office/drawing/2014/main" id="{8AD70D94-69ED-E2D2-FF68-619A1914B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996663"/>
              </p:ext>
            </p:extLst>
          </p:nvPr>
        </p:nvGraphicFramePr>
        <p:xfrm>
          <a:off x="2843808" y="5764188"/>
          <a:ext cx="3048837" cy="94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419040" progId="Equation.DSMT4">
                  <p:embed/>
                </p:oleObj>
              </mc:Choice>
              <mc:Fallback>
                <p:oleObj name="Equation" r:id="rId4" imgW="1206360" imgH="41904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764188"/>
                        <a:ext cx="3048837" cy="946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>
            <a:extLst>
              <a:ext uri="{FF2B5EF4-FFF2-40B4-BE49-F238E27FC236}">
                <a16:creationId xmlns:a16="http://schemas.microsoft.com/office/drawing/2014/main" id="{7EF60630-1DD3-9D99-639D-8F1E56BAB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09" y="4365883"/>
            <a:ext cx="1871662" cy="504825"/>
          </a:xfrm>
          <a:prstGeom prst="wedgeRoundRectCallout">
            <a:avLst>
              <a:gd name="adj1" fmla="val 61282"/>
              <a:gd name="adj2" fmla="val 80190"/>
              <a:gd name="adj3" fmla="val 16667"/>
            </a:avLst>
          </a:prstGeom>
          <a:gradFill rotWithShape="1">
            <a:gsLst>
              <a:gs pos="0">
                <a:srgbClr val="00FFFF"/>
              </a:gs>
              <a:gs pos="50000">
                <a:srgbClr val="FFFFFF"/>
              </a:gs>
              <a:gs pos="100000">
                <a:srgbClr val="00FFFF"/>
              </a:gs>
            </a:gsLst>
            <a:lin ang="18900000" scaled="1"/>
          </a:gra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几何概率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5BAA847A-C6A6-3930-1B3D-5F5330236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066" y="2416482"/>
            <a:ext cx="3276600" cy="1729252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CCFF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27786BA-ACAE-672E-C88A-E040B17C0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568" y="2724239"/>
            <a:ext cx="762000" cy="1143000"/>
          </a:xfrm>
          <a:prstGeom prst="ellipse">
            <a:avLst/>
          </a:prstGeom>
          <a:gradFill rotWithShape="0">
            <a:gsLst>
              <a:gs pos="0">
                <a:srgbClr val="FF9933"/>
              </a:gs>
              <a:gs pos="50000">
                <a:srgbClr val="FFFFFF"/>
              </a:gs>
              <a:gs pos="100000">
                <a:srgbClr val="FF9933"/>
              </a:gs>
            </a:gsLst>
            <a:lin ang="2700000" scaled="1"/>
          </a:gradFill>
          <a:ln w="381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129DF90-2919-4320-AE90-1FCC6769A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554" y="2653571"/>
            <a:ext cx="2286000" cy="609600"/>
          </a:xfrm>
          <a:prstGeom prst="wedgeRectCallout">
            <a:avLst>
              <a:gd name="adj1" fmla="val -157500"/>
              <a:gd name="adj2" fmla="val 41926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 dirty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 dirty="0">
                <a:solidFill>
                  <a:srgbClr val="000000"/>
                </a:solidFill>
                <a:ea typeface="宋体" pitchFamily="2" charset="-122"/>
              </a:rPr>
              <a:t>S(G)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674B05E-43D3-E62C-8F6A-ABEE8F161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554" y="3449944"/>
            <a:ext cx="2286000" cy="609600"/>
          </a:xfrm>
          <a:prstGeom prst="wedgeRectCallout">
            <a:avLst>
              <a:gd name="adj1" fmla="val -113333"/>
              <a:gd name="adj2" fmla="val -54949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 dirty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 dirty="0">
                <a:solidFill>
                  <a:srgbClr val="000000"/>
                </a:solidFill>
                <a:ea typeface="宋体" pitchFamily="2" charset="-122"/>
              </a:rPr>
              <a:t>S(D)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A10CFE5F-88BA-EAAE-5D0D-3C41B58C0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696" y="2860814"/>
            <a:ext cx="1152525" cy="720725"/>
          </a:xfrm>
          <a:prstGeom prst="ellipse">
            <a:avLst/>
          </a:prstGeom>
          <a:gradFill rotWithShape="0">
            <a:gsLst>
              <a:gs pos="0">
                <a:srgbClr val="FF9933"/>
              </a:gs>
              <a:gs pos="50000">
                <a:srgbClr val="FFFFFF"/>
              </a:gs>
              <a:gs pos="100000">
                <a:srgbClr val="FF9933"/>
              </a:gs>
            </a:gsLst>
            <a:lin ang="2700000" scaled="1"/>
          </a:gradFill>
          <a:ln w="38100">
            <a:solidFill>
              <a:srgbClr val="FF99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aseline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466A8B36-356A-7105-7802-087A0C3D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58" y="3051703"/>
            <a:ext cx="1873250" cy="1008063"/>
          </a:xfrm>
          <a:prstGeom prst="wedgeRectCallout">
            <a:avLst>
              <a:gd name="adj1" fmla="val 102458"/>
              <a:gd name="adj2" fmla="val -32046"/>
            </a:avLst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aseline="0">
                <a:solidFill>
                  <a:srgbClr val="000000"/>
                </a:solidFill>
                <a:ea typeface="宋体" pitchFamily="2" charset="-122"/>
              </a:rPr>
              <a:t>面积为</a:t>
            </a:r>
            <a:r>
              <a:rPr lang="en-US" altLang="zh-CN" baseline="0">
                <a:solidFill>
                  <a:srgbClr val="000000"/>
                </a:solidFill>
                <a:ea typeface="宋体" pitchFamily="2" charset="-122"/>
              </a:rPr>
              <a:t>S(B)=S(D)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7E69C133-2D01-D860-C857-1E6E7754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837" y="4210203"/>
            <a:ext cx="6408737" cy="954107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样本点是等可能的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</a:rPr>
              <a:t>概率与位置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形状 均无关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</a:rPr>
              <a:t>与测度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zh-CN" altLang="en-US" baseline="0" dirty="0">
                <a:solidFill>
                  <a:srgbClr val="000000"/>
                </a:solidFill>
              </a:rPr>
              <a:t>长度、面积、体积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成正比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  <a:endParaRPr lang="en-US" altLang="zh-CN" i="1" baseline="0" dirty="0"/>
          </a:p>
        </p:txBody>
      </p:sp>
    </p:spTree>
    <p:extLst>
      <p:ext uri="{BB962C8B-B14F-4D97-AF65-F5344CB8AC3E}">
        <p14:creationId xmlns:p14="http://schemas.microsoft.com/office/powerpoint/2010/main" val="21180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  <p:bldP spid="88077" grpId="0" animBg="1" autoUpdateAnimBg="0"/>
      <p:bldP spid="2" grpId="0" autoUpdateAnimBg="0"/>
      <p:bldP spid="4" grpId="0" animBg="1" autoUpdateAnimBg="0"/>
      <p:bldP spid="5" grpId="0" animBg="1" autoUpdateAnimBg="0"/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2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376488"/>
            <a:ext cx="5400675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420117" y="4797425"/>
            <a:ext cx="7631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 dirty="0">
                <a:solidFill>
                  <a:srgbClr val="CC3300"/>
                </a:solidFill>
              </a:rPr>
              <a:t>注1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en-US" altLang="zh-CN" i="1" baseline="0" dirty="0">
                <a:solidFill>
                  <a:srgbClr val="000000"/>
                </a:solidFill>
              </a:rPr>
              <a:t>X, Y </a:t>
            </a:r>
            <a:r>
              <a:rPr lang="zh-CN" altLang="en-US" baseline="0" dirty="0">
                <a:solidFill>
                  <a:srgbClr val="000000"/>
                </a:solidFill>
              </a:rPr>
              <a:t>都是定义在</a:t>
            </a:r>
            <a:r>
              <a:rPr lang="zh-CN" altLang="en-US" u="sng" baseline="0" dirty="0">
                <a:solidFill>
                  <a:srgbClr val="C00000"/>
                </a:solidFill>
              </a:rPr>
              <a:t>同一</a:t>
            </a:r>
            <a:r>
              <a:rPr lang="zh-CN" altLang="en-US" u="sng" baseline="0" dirty="0">
                <a:solidFill>
                  <a:srgbClr val="C00000"/>
                </a:solidFill>
                <a:sym typeface="Symbol" pitchFamily="18" charset="2"/>
              </a:rPr>
              <a:t>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上的随机变量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有</a:t>
            </a:r>
          </a:p>
        </p:txBody>
      </p:sp>
      <p:graphicFrame>
        <p:nvGraphicFramePr>
          <p:cNvPr id="727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520944"/>
              </p:ext>
            </p:extLst>
          </p:nvPr>
        </p:nvGraphicFramePr>
        <p:xfrm>
          <a:off x="1355154" y="5314950"/>
          <a:ext cx="32654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680" imgH="253800" progId="Equation.DSMT4">
                  <p:embed/>
                </p:oleObj>
              </mc:Choice>
              <mc:Fallback>
                <p:oleObj name="Equation" r:id="rId3" imgW="12826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154" y="5314950"/>
                        <a:ext cx="326548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2" name="Group 25"/>
          <p:cNvGrpSpPr>
            <a:grpSpLocks/>
          </p:cNvGrpSpPr>
          <p:nvPr/>
        </p:nvGrpSpPr>
        <p:grpSpPr bwMode="auto">
          <a:xfrm>
            <a:off x="427038" y="549275"/>
            <a:ext cx="8462962" cy="1800225"/>
            <a:chOff x="269" y="391"/>
            <a:chExt cx="5331" cy="1134"/>
          </a:xfrm>
        </p:grpSpPr>
        <p:sp>
          <p:nvSpPr>
            <p:cNvPr id="1042" name="Text Box 2"/>
            <p:cNvSpPr txBox="1">
              <a:spLocks noChangeArrowheads="1"/>
            </p:cNvSpPr>
            <p:nvPr/>
          </p:nvSpPr>
          <p:spPr bwMode="auto">
            <a:xfrm>
              <a:off x="293" y="1090"/>
              <a:ext cx="5307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称它们构成的有序数组 (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 , Y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)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为</a:t>
              </a:r>
              <a:r>
                <a:rPr lang="zh-CN" altLang="en-US" u="sng" baseline="0">
                  <a:solidFill>
                    <a:srgbClr val="990033"/>
                  </a:solidFill>
                  <a:sym typeface="Symbol" pitchFamily="18" charset="2"/>
                </a:rPr>
                <a:t>二维随机变量</a:t>
              </a:r>
              <a:r>
                <a:rPr lang="en-US" altLang="zh-CN" baseline="0">
                  <a:sym typeface="Symbol" pitchFamily="18" charset="2"/>
                </a:rPr>
                <a:t>.</a:t>
              </a:r>
              <a:endParaRPr lang="en-US" altLang="zh-CN" i="1" baseline="0"/>
            </a:p>
          </p:txBody>
        </p:sp>
        <p:sp>
          <p:nvSpPr>
            <p:cNvPr id="1043" name="Text Box 7"/>
            <p:cNvSpPr txBox="1">
              <a:spLocks noChangeArrowheads="1"/>
            </p:cNvSpPr>
            <p:nvPr/>
          </p:nvSpPr>
          <p:spPr bwMode="auto">
            <a:xfrm>
              <a:off x="269" y="391"/>
              <a:ext cx="8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u="sng" baseline="0">
                  <a:solidFill>
                    <a:srgbClr val="CC3300"/>
                  </a:solidFill>
                </a:rPr>
                <a:t>定义</a:t>
              </a:r>
              <a:r>
                <a:rPr lang="zh-CN" altLang="en-US" baseline="0"/>
                <a:t>：</a:t>
              </a:r>
            </a:p>
          </p:txBody>
        </p:sp>
        <p:sp>
          <p:nvSpPr>
            <p:cNvPr id="1044" name="Text Box 8"/>
            <p:cNvSpPr txBox="1">
              <a:spLocks noChangeArrowheads="1"/>
            </p:cNvSpPr>
            <p:nvPr/>
          </p:nvSpPr>
          <p:spPr bwMode="auto">
            <a:xfrm>
              <a:off x="884" y="436"/>
              <a:ext cx="44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</a:rPr>
                <a:t>设随机试验</a:t>
              </a:r>
              <a:r>
                <a:rPr lang="en-US" altLang="zh-CN" i="1" baseline="0">
                  <a:solidFill>
                    <a:srgbClr val="000000"/>
                  </a:solidFill>
                </a:rPr>
                <a:t>E</a:t>
              </a:r>
              <a:r>
                <a:rPr lang="zh-CN" altLang="en-US" baseline="0">
                  <a:solidFill>
                    <a:srgbClr val="000000"/>
                  </a:solidFill>
                </a:rPr>
                <a:t>的样本空间为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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，对于每一样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045" name="Text Box 9"/>
            <p:cNvSpPr txBox="1">
              <a:spLocks noChangeArrowheads="1"/>
            </p:cNvSpPr>
            <p:nvPr/>
          </p:nvSpPr>
          <p:spPr bwMode="auto">
            <a:xfrm>
              <a:off x="293" y="682"/>
              <a:ext cx="145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本点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 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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baseline="0"/>
            </a:p>
          </p:txBody>
        </p:sp>
        <p:sp>
          <p:nvSpPr>
            <p:cNvPr id="1046" name="Text Box 12"/>
            <p:cNvSpPr txBox="1">
              <a:spLocks noChangeArrowheads="1"/>
            </p:cNvSpPr>
            <p:nvPr/>
          </p:nvSpPr>
          <p:spPr bwMode="auto">
            <a:xfrm>
              <a:off x="1472" y="682"/>
              <a:ext cx="399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有两个实数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 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  </a:t>
              </a:r>
              <a:r>
                <a:rPr lang="zh-CN" altLang="en-US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, 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Y 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  </a:t>
              </a:r>
              <a:r>
                <a:rPr lang="zh-CN" altLang="en-US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与之对应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i="1" baseline="0"/>
            </a:p>
          </p:txBody>
        </p:sp>
      </p:grpSp>
      <p:graphicFrame>
        <p:nvGraphicFramePr>
          <p:cNvPr id="727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755235"/>
              </p:ext>
            </p:extLst>
          </p:nvPr>
        </p:nvGraphicFramePr>
        <p:xfrm>
          <a:off x="4917504" y="5314950"/>
          <a:ext cx="31337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31560" imgH="253800" progId="Equation.DSMT4">
                  <p:embed/>
                </p:oleObj>
              </mc:Choice>
              <mc:Fallback>
                <p:oleObj name="Equation" r:id="rId5" imgW="123156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7504" y="5314950"/>
                        <a:ext cx="31337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2771775" y="2276475"/>
            <a:ext cx="14398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2305050" y="34305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aseline="0"/>
              <a:t>ω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82825" y="30702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aseline="0" dirty="0"/>
              <a:t>Ω</a:t>
            </a:r>
          </a:p>
        </p:txBody>
      </p:sp>
      <p:sp>
        <p:nvSpPr>
          <p:cNvPr id="72722" name="Line 18"/>
          <p:cNvSpPr>
            <a:spLocks noChangeShapeType="1"/>
          </p:cNvSpPr>
          <p:nvPr/>
        </p:nvSpPr>
        <p:spPr bwMode="auto">
          <a:xfrm flipV="1">
            <a:off x="2771775" y="3214688"/>
            <a:ext cx="2305050" cy="5032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2771775" y="3789363"/>
            <a:ext cx="2089150" cy="5048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4" name="Text Box 20"/>
          <p:cNvSpPr txBox="1">
            <a:spLocks noChangeArrowheads="1"/>
          </p:cNvSpPr>
          <p:nvPr/>
        </p:nvSpPr>
        <p:spPr bwMode="auto">
          <a:xfrm>
            <a:off x="5076825" y="2973388"/>
            <a:ext cx="127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/>
              <a:t>X</a:t>
            </a:r>
            <a:r>
              <a:rPr lang="en-US" altLang="zh-CN" sz="2400" baseline="0"/>
              <a:t>=</a:t>
            </a:r>
            <a:r>
              <a:rPr lang="en-US" altLang="zh-CN" sz="2400" i="1" baseline="0"/>
              <a:t>X</a:t>
            </a:r>
            <a:r>
              <a:rPr lang="en-US" altLang="zh-CN" sz="2400" baseline="0"/>
              <a:t>(ω)</a:t>
            </a:r>
          </a:p>
        </p:txBody>
      </p:sp>
      <p:sp>
        <p:nvSpPr>
          <p:cNvPr id="72725" name="Text Box 21"/>
          <p:cNvSpPr txBox="1">
            <a:spLocks noChangeArrowheads="1"/>
          </p:cNvSpPr>
          <p:nvPr/>
        </p:nvSpPr>
        <p:spPr bwMode="auto">
          <a:xfrm>
            <a:off x="4787900" y="4124325"/>
            <a:ext cx="1238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i="1" baseline="0"/>
              <a:t>Y</a:t>
            </a:r>
            <a:r>
              <a:rPr lang="en-US" altLang="zh-CN" sz="2400" baseline="0"/>
              <a:t>=</a:t>
            </a:r>
            <a:r>
              <a:rPr lang="en-US" altLang="zh-CN" sz="2400" i="1" baseline="0"/>
              <a:t>Y</a:t>
            </a:r>
            <a:r>
              <a:rPr lang="en-US" altLang="zh-CN" sz="2400" baseline="0"/>
              <a:t>(ω)</a:t>
            </a:r>
          </a:p>
        </p:txBody>
      </p:sp>
      <p:graphicFrame>
        <p:nvGraphicFramePr>
          <p:cNvPr id="72726" name="Object 22"/>
          <p:cNvGraphicFramePr>
            <a:graphicFrameLocks noChangeAspect="1"/>
          </p:cNvGraphicFramePr>
          <p:nvPr/>
        </p:nvGraphicFramePr>
        <p:xfrm>
          <a:off x="5148263" y="2436813"/>
          <a:ext cx="1228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215640" progId="Equation.3">
                  <p:embed/>
                </p:oleObj>
              </mc:Choice>
              <mc:Fallback>
                <p:oleObj name="Equation" r:id="rId7" imgW="545760" imgH="215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436813"/>
                        <a:ext cx="12287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7" name="Object 23"/>
          <p:cNvGraphicFramePr>
            <a:graphicFrameLocks noChangeAspect="1"/>
          </p:cNvGraphicFramePr>
          <p:nvPr/>
        </p:nvGraphicFramePr>
        <p:xfrm>
          <a:off x="4856163" y="3660775"/>
          <a:ext cx="1228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215640" progId="Equation.3">
                  <p:embed/>
                </p:oleObj>
              </mc:Choice>
              <mc:Fallback>
                <p:oleObj name="Equation" r:id="rId9" imgW="545760" imgH="215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163" y="3660775"/>
                        <a:ext cx="12287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418529" y="5819775"/>
            <a:ext cx="6769100" cy="52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u="sng" baseline="0" dirty="0">
                <a:solidFill>
                  <a:srgbClr val="CC3300"/>
                </a:solidFill>
              </a:rPr>
              <a:t>注2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事件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的概率为？</a:t>
            </a:r>
          </a:p>
        </p:txBody>
      </p:sp>
      <p:sp>
        <p:nvSpPr>
          <p:cNvPr id="72731" name="Line 27"/>
          <p:cNvSpPr>
            <a:spLocks noChangeShapeType="1"/>
          </p:cNvSpPr>
          <p:nvPr/>
        </p:nvSpPr>
        <p:spPr bwMode="auto">
          <a:xfrm>
            <a:off x="6877050" y="1628775"/>
            <a:ext cx="14398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6877050" y="1139826"/>
            <a:ext cx="14398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V="1">
            <a:off x="541338" y="1628775"/>
            <a:ext cx="1763712" cy="11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ext Box 72">
            <a:extLst>
              <a:ext uri="{FF2B5EF4-FFF2-40B4-BE49-F238E27FC236}">
                <a16:creationId xmlns:a16="http://schemas.microsoft.com/office/drawing/2014/main" id="{A7BAA8DA-FF9D-91C6-1DD2-69459825F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016" y="5777380"/>
            <a:ext cx="326548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 ∩{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}</a:t>
            </a:r>
            <a:endParaRPr lang="zh-CN" altLang="en-US" baseline="0" dirty="0">
              <a:solidFill>
                <a:srgbClr val="000000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4" grpId="0" autoUpdateAnimBg="0"/>
      <p:bldP spid="72718" grpId="0" animBg="1"/>
      <p:bldP spid="72720" grpId="0" autoUpdateAnimBg="0"/>
      <p:bldP spid="72721" grpId="0" autoUpdateAnimBg="0"/>
      <p:bldP spid="72722" grpId="0" animBg="1"/>
      <p:bldP spid="72723" grpId="0" animBg="1"/>
      <p:bldP spid="72724" grpId="0" autoUpdateAnimBg="0"/>
      <p:bldP spid="72725" grpId="0" autoUpdateAnimBg="0"/>
      <p:bldP spid="72730" grpId="0" autoUpdateAnimBg="0"/>
      <p:bldP spid="72731" grpId="0" animBg="1"/>
      <p:bldP spid="23" grpId="0" animBg="1"/>
      <p:bldP spid="24" grpId="0" animBg="1"/>
      <p:bldP spid="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321246" y="704890"/>
            <a:ext cx="36746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</a:t>
            </a:r>
            <a:r>
              <a:rPr lang="en-US" altLang="zh-CN" sz="4000" b="1" dirty="0"/>
              <a:t>3.1.6</a:t>
            </a:r>
            <a:r>
              <a:rPr lang="en-US" altLang="zh-CN" sz="4000" b="1" baseline="0" dirty="0"/>
              <a:t> </a:t>
            </a:r>
            <a:r>
              <a:rPr lang="zh-CN" altLang="en-US" sz="4000" b="1" dirty="0"/>
              <a:t>( 约会问题 ) :</a:t>
            </a:r>
            <a:endParaRPr lang="zh-CN" altLang="en-US" sz="4000" b="1" i="1" dirty="0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363983" y="1372587"/>
            <a:ext cx="8672513" cy="97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b="1" dirty="0"/>
              <a:t>        甲乙两艘轮船驶向一个不能同时停泊两艘轮船的</a:t>
            </a:r>
          </a:p>
          <a:p>
            <a:pPr eaLnBrk="1" hangingPunct="1">
              <a:lnSpc>
                <a:spcPts val="3600"/>
              </a:lnSpc>
              <a:spcBef>
                <a:spcPts val="0"/>
              </a:spcBef>
            </a:pPr>
            <a:r>
              <a:rPr lang="zh-CN" altLang="en-US" sz="4000" b="1" dirty="0"/>
              <a:t>码头停泊</a:t>
            </a:r>
            <a:r>
              <a:rPr lang="en-US" altLang="zh-CN" sz="4000" b="1" dirty="0"/>
              <a:t>.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23528" y="2492896"/>
            <a:ext cx="837565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4000" b="1"/>
              <a:t>如果甲的停泊时间为1小时</a:t>
            </a:r>
            <a:r>
              <a:rPr lang="en-US" altLang="zh-CN" sz="4000" b="1"/>
              <a:t>, </a:t>
            </a:r>
            <a:r>
              <a:rPr lang="zh-CN" altLang="en-US" sz="4000" b="1"/>
              <a:t>乙的停泊时间为</a:t>
            </a:r>
            <a:r>
              <a:rPr lang="en-US" altLang="zh-CN" sz="4000" b="1"/>
              <a:t>2</a:t>
            </a:r>
            <a:r>
              <a:rPr lang="zh-CN" altLang="en-US" sz="4000" b="1"/>
              <a:t>小时</a:t>
            </a:r>
            <a:r>
              <a:rPr lang="en-US" altLang="zh-CN" sz="4000" b="1"/>
              <a:t>.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49238" y="3573016"/>
            <a:ext cx="6232525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990033"/>
                </a:solidFill>
              </a:rPr>
              <a:t>分析</a:t>
            </a:r>
            <a:r>
              <a:rPr lang="en-US" altLang="zh-CN" sz="4000" b="1" dirty="0"/>
              <a:t>: </a:t>
            </a:r>
            <a:r>
              <a:rPr lang="zh-CN" altLang="en-US" sz="4000" b="1" dirty="0"/>
              <a:t>设甲在一昼夜到达的时刻为</a:t>
            </a:r>
            <a:r>
              <a:rPr lang="en-US" altLang="zh-CN" sz="4000" b="1" i="1" dirty="0"/>
              <a:t>X,</a:t>
            </a:r>
            <a:endParaRPr lang="en-US" altLang="zh-CN" sz="4000" b="1" dirty="0"/>
          </a:p>
        </p:txBody>
      </p:sp>
      <p:sp>
        <p:nvSpPr>
          <p:cNvPr id="21560" name="Line 56"/>
          <p:cNvSpPr>
            <a:spLocks noChangeShapeType="1"/>
          </p:cNvSpPr>
          <p:nvPr/>
        </p:nvSpPr>
        <p:spPr bwMode="auto">
          <a:xfrm>
            <a:off x="5867400" y="5921077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61" name="Line 57"/>
          <p:cNvSpPr>
            <a:spLocks noChangeShapeType="1"/>
          </p:cNvSpPr>
          <p:nvPr/>
        </p:nvSpPr>
        <p:spPr bwMode="auto">
          <a:xfrm flipV="1">
            <a:off x="6272213" y="3614439"/>
            <a:ext cx="0" cy="2687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62" name="Text Box 58"/>
          <p:cNvSpPr txBox="1">
            <a:spLocks noChangeArrowheads="1"/>
          </p:cNvSpPr>
          <p:nvPr/>
        </p:nvSpPr>
        <p:spPr bwMode="auto">
          <a:xfrm>
            <a:off x="8558213" y="5933777"/>
            <a:ext cx="83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</a:p>
        </p:txBody>
      </p:sp>
      <p:sp>
        <p:nvSpPr>
          <p:cNvPr id="21563" name="Text Box 59"/>
          <p:cNvSpPr txBox="1">
            <a:spLocks noChangeArrowheads="1"/>
          </p:cNvSpPr>
          <p:nvPr/>
        </p:nvSpPr>
        <p:spPr bwMode="auto">
          <a:xfrm>
            <a:off x="6272213" y="3509664"/>
            <a:ext cx="8382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</a:p>
        </p:txBody>
      </p:sp>
      <p:sp>
        <p:nvSpPr>
          <p:cNvPr id="21564" name="Text Box 60"/>
          <p:cNvSpPr txBox="1">
            <a:spLocks noChangeArrowheads="1"/>
          </p:cNvSpPr>
          <p:nvPr/>
        </p:nvSpPr>
        <p:spPr bwMode="auto">
          <a:xfrm>
            <a:off x="5867400" y="5782964"/>
            <a:ext cx="8382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</a:p>
        </p:txBody>
      </p:sp>
      <p:sp>
        <p:nvSpPr>
          <p:cNvPr id="21565" name="Rectangle 61"/>
          <p:cNvSpPr>
            <a:spLocks noChangeArrowheads="1"/>
          </p:cNvSpPr>
          <p:nvPr/>
        </p:nvSpPr>
        <p:spPr bwMode="auto">
          <a:xfrm>
            <a:off x="6272213" y="4028777"/>
            <a:ext cx="2057400" cy="18923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4000"/>
          </a:p>
        </p:txBody>
      </p:sp>
      <p:sp>
        <p:nvSpPr>
          <p:cNvPr id="21566" name="Text Box 62"/>
          <p:cNvSpPr txBox="1">
            <a:spLocks noChangeArrowheads="1"/>
          </p:cNvSpPr>
          <p:nvPr/>
        </p:nvSpPr>
        <p:spPr bwMode="auto">
          <a:xfrm>
            <a:off x="5651500" y="3890664"/>
            <a:ext cx="830263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24</a:t>
            </a:r>
          </a:p>
        </p:txBody>
      </p:sp>
      <p:sp>
        <p:nvSpPr>
          <p:cNvPr id="21567" name="Text Box 63"/>
          <p:cNvSpPr txBox="1">
            <a:spLocks noChangeArrowheads="1"/>
          </p:cNvSpPr>
          <p:nvPr/>
        </p:nvSpPr>
        <p:spPr bwMode="auto">
          <a:xfrm>
            <a:off x="8062913" y="5878214"/>
            <a:ext cx="830262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24</a:t>
            </a:r>
          </a:p>
        </p:txBody>
      </p:sp>
      <p:sp>
        <p:nvSpPr>
          <p:cNvPr id="21578" name="Rectangle 74"/>
          <p:cNvSpPr>
            <a:spLocks noChangeArrowheads="1"/>
          </p:cNvSpPr>
          <p:nvPr/>
        </p:nvSpPr>
        <p:spPr bwMode="auto">
          <a:xfrm>
            <a:off x="862881" y="4942705"/>
            <a:ext cx="612775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宋体" charset="-122"/>
              </a:rPr>
              <a:t>设</a:t>
            </a:r>
            <a:endParaRPr lang="zh-CN" altLang="en-US" sz="4000" dirty="0"/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11188" y="5425236"/>
            <a:ext cx="4860925" cy="458788"/>
            <a:chOff x="465" y="2719"/>
            <a:chExt cx="3062" cy="289"/>
          </a:xfrm>
        </p:grpSpPr>
        <p:sp>
          <p:nvSpPr>
            <p:cNvPr id="11300" name="Rectangle 70"/>
            <p:cNvSpPr>
              <a:spLocks noChangeArrowheads="1"/>
            </p:cNvSpPr>
            <p:nvPr/>
          </p:nvSpPr>
          <p:spPr bwMode="auto">
            <a:xfrm>
              <a:off x="465" y="2719"/>
              <a:ext cx="24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sz="4000" dirty="0"/>
            </a:p>
          </p:txBody>
        </p:sp>
        <p:sp>
          <p:nvSpPr>
            <p:cNvPr id="11301" name="Rectangle 71"/>
            <p:cNvSpPr>
              <a:spLocks noChangeArrowheads="1"/>
            </p:cNvSpPr>
            <p:nvPr/>
          </p:nvSpPr>
          <p:spPr bwMode="auto">
            <a:xfrm>
              <a:off x="964" y="2719"/>
              <a:ext cx="72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sz="4000" dirty="0"/>
            </a:p>
          </p:txBody>
        </p:sp>
        <p:sp>
          <p:nvSpPr>
            <p:cNvPr id="11302" name="Rectangle 72"/>
            <p:cNvSpPr>
              <a:spLocks noChangeArrowheads="1"/>
            </p:cNvSpPr>
            <p:nvPr/>
          </p:nvSpPr>
          <p:spPr bwMode="auto">
            <a:xfrm>
              <a:off x="1478" y="2749"/>
              <a:ext cx="2049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宋体" charset="-122"/>
                </a:rPr>
                <a:t>上服从</a:t>
              </a:r>
              <a:r>
                <a:rPr lang="zh-CN" altLang="en-US" sz="4000" b="1" dirty="0">
                  <a:solidFill>
                    <a:srgbClr val="990033"/>
                  </a:solidFill>
                  <a:latin typeface="宋体" charset="-122"/>
                </a:rPr>
                <a:t>均匀分布</a:t>
              </a:r>
              <a:r>
                <a:rPr lang="en-US" altLang="zh-CN" sz="4000" b="1" dirty="0">
                  <a:solidFill>
                    <a:srgbClr val="990033"/>
                  </a:solidFill>
                  <a:latin typeface="宋体" charset="-122"/>
                </a:rPr>
                <a:t>,</a:t>
              </a:r>
              <a:endParaRPr lang="en-US" altLang="zh-CN" sz="4000" dirty="0">
                <a:solidFill>
                  <a:srgbClr val="990033"/>
                </a:solidFill>
              </a:endParaRPr>
            </a:p>
          </p:txBody>
        </p:sp>
        <p:sp>
          <p:nvSpPr>
            <p:cNvPr id="11303" name="Rectangle 73"/>
            <p:cNvSpPr>
              <a:spLocks noChangeArrowheads="1"/>
            </p:cNvSpPr>
            <p:nvPr/>
          </p:nvSpPr>
          <p:spPr bwMode="auto">
            <a:xfrm>
              <a:off x="1035" y="2749"/>
              <a:ext cx="21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000000"/>
                  </a:solidFill>
                  <a:latin typeface="宋体" charset="-122"/>
                </a:rPr>
                <a:t>在</a:t>
              </a:r>
              <a:endParaRPr lang="zh-CN" altLang="en-US" sz="4000" dirty="0"/>
            </a:p>
          </p:txBody>
        </p:sp>
        <p:sp>
          <p:nvSpPr>
            <p:cNvPr id="11304" name="Rectangle 75"/>
            <p:cNvSpPr>
              <a:spLocks noChangeArrowheads="1"/>
            </p:cNvSpPr>
            <p:nvPr/>
          </p:nvSpPr>
          <p:spPr bwMode="auto">
            <a:xfrm>
              <a:off x="1146" y="2742"/>
              <a:ext cx="26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0" b="1" i="1" dirty="0">
                  <a:solidFill>
                    <a:srgbClr val="000000"/>
                  </a:solidFill>
                </a:rPr>
                <a:t>  G</a:t>
              </a:r>
              <a:endParaRPr lang="en-US" altLang="zh-CN" sz="4000" dirty="0"/>
            </a:p>
          </p:txBody>
        </p:sp>
        <p:sp>
          <p:nvSpPr>
            <p:cNvPr id="11305" name="Rectangle 76"/>
            <p:cNvSpPr>
              <a:spLocks noChangeArrowheads="1"/>
            </p:cNvSpPr>
            <p:nvPr/>
          </p:nvSpPr>
          <p:spPr bwMode="auto">
            <a:xfrm>
              <a:off x="836" y="2742"/>
              <a:ext cx="22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4000" b="1" i="1">
                  <a:solidFill>
                    <a:srgbClr val="000000"/>
                  </a:solidFill>
                </a:rPr>
                <a:t>Y</a:t>
              </a:r>
              <a:endParaRPr lang="en-US" altLang="zh-CN" sz="4000"/>
            </a:p>
          </p:txBody>
        </p:sp>
        <p:sp>
          <p:nvSpPr>
            <p:cNvPr id="11306" name="Rectangle 77"/>
            <p:cNvSpPr>
              <a:spLocks noChangeArrowheads="1"/>
            </p:cNvSpPr>
            <p:nvPr/>
          </p:nvSpPr>
          <p:spPr bwMode="auto">
            <a:xfrm>
              <a:off x="569" y="2742"/>
              <a:ext cx="23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4000" b="1" i="1">
                  <a:solidFill>
                    <a:srgbClr val="000000"/>
                  </a:solidFill>
                </a:rPr>
                <a:t>X</a:t>
              </a:r>
              <a:endParaRPr lang="en-US" altLang="zh-CN" sz="4000"/>
            </a:p>
          </p:txBody>
        </p:sp>
        <p:sp>
          <p:nvSpPr>
            <p:cNvPr id="11307" name="Rectangle 83"/>
            <p:cNvSpPr>
              <a:spLocks noChangeArrowheads="1"/>
            </p:cNvSpPr>
            <p:nvPr/>
          </p:nvSpPr>
          <p:spPr bwMode="auto">
            <a:xfrm>
              <a:off x="708" y="2742"/>
              <a:ext cx="1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4000" b="1">
                  <a:solidFill>
                    <a:srgbClr val="000000"/>
                  </a:solidFill>
                </a:rPr>
                <a:t>,</a:t>
              </a:r>
              <a:endParaRPr lang="zh-CN" altLang="en-US" sz="4000"/>
            </a:p>
          </p:txBody>
        </p:sp>
      </p:grpSp>
      <p:sp>
        <p:nvSpPr>
          <p:cNvPr id="21597" name="Line 93"/>
          <p:cNvSpPr>
            <a:spLocks noChangeShapeType="1"/>
          </p:cNvSpPr>
          <p:nvPr/>
        </p:nvSpPr>
        <p:spPr bwMode="auto">
          <a:xfrm flipV="1">
            <a:off x="6272213" y="3433464"/>
            <a:ext cx="2427287" cy="234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98" name="Line 94"/>
          <p:cNvSpPr>
            <a:spLocks noChangeShapeType="1"/>
          </p:cNvSpPr>
          <p:nvPr/>
        </p:nvSpPr>
        <p:spPr bwMode="auto">
          <a:xfrm flipV="1">
            <a:off x="6261100" y="4387552"/>
            <a:ext cx="2438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599" name="Freeform 95"/>
          <p:cNvSpPr>
            <a:spLocks/>
          </p:cNvSpPr>
          <p:nvPr/>
        </p:nvSpPr>
        <p:spPr bwMode="auto">
          <a:xfrm>
            <a:off x="6261100" y="4043064"/>
            <a:ext cx="1752600" cy="1752600"/>
          </a:xfrm>
          <a:custGeom>
            <a:avLst/>
            <a:gdLst>
              <a:gd name="T0" fmla="*/ 0 w 1152"/>
              <a:gd name="T1" fmla="*/ 2147483647 h 1056"/>
              <a:gd name="T2" fmla="*/ 0 w 1152"/>
              <a:gd name="T3" fmla="*/ 0 h 1056"/>
              <a:gd name="T4" fmla="*/ 2147483647 w 1152"/>
              <a:gd name="T5" fmla="*/ 0 h 1056"/>
              <a:gd name="T6" fmla="*/ 0 w 1152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1056"/>
              <a:gd name="T14" fmla="*/ 1152 w 115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1056">
                <a:moveTo>
                  <a:pt x="0" y="1056"/>
                </a:moveTo>
                <a:lnTo>
                  <a:pt x="0" y="0"/>
                </a:lnTo>
                <a:lnTo>
                  <a:pt x="1152" y="0"/>
                </a:lnTo>
                <a:lnTo>
                  <a:pt x="0" y="1056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600" name="Freeform 96"/>
          <p:cNvSpPr>
            <a:spLocks/>
          </p:cNvSpPr>
          <p:nvPr/>
        </p:nvSpPr>
        <p:spPr bwMode="auto">
          <a:xfrm>
            <a:off x="7019925" y="4717752"/>
            <a:ext cx="1309688" cy="1203325"/>
          </a:xfrm>
          <a:custGeom>
            <a:avLst/>
            <a:gdLst>
              <a:gd name="T0" fmla="*/ 0 w 999"/>
              <a:gd name="T1" fmla="*/ 2147483647 h 929"/>
              <a:gd name="T2" fmla="*/ 2147483647 w 999"/>
              <a:gd name="T3" fmla="*/ 2147483647 h 929"/>
              <a:gd name="T4" fmla="*/ 2147483647 w 999"/>
              <a:gd name="T5" fmla="*/ 2147483647 h 929"/>
              <a:gd name="T6" fmla="*/ 2147483647 w 999"/>
              <a:gd name="T7" fmla="*/ 2147483647 h 929"/>
              <a:gd name="T8" fmla="*/ 2147483647 w 999"/>
              <a:gd name="T9" fmla="*/ 0 h 929"/>
              <a:gd name="T10" fmla="*/ 0 w 999"/>
              <a:gd name="T11" fmla="*/ 2147483647 h 9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9"/>
              <a:gd name="T19" fmla="*/ 0 h 929"/>
              <a:gd name="T20" fmla="*/ 999 w 999"/>
              <a:gd name="T21" fmla="*/ 929 h 9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9" h="929">
                <a:moveTo>
                  <a:pt x="0" y="929"/>
                </a:moveTo>
                <a:cubicBezTo>
                  <a:pt x="100" y="929"/>
                  <a:pt x="201" y="929"/>
                  <a:pt x="301" y="929"/>
                </a:cubicBezTo>
                <a:cubicBezTo>
                  <a:pt x="410" y="929"/>
                  <a:pt x="519" y="929"/>
                  <a:pt x="628" y="929"/>
                </a:cubicBezTo>
                <a:lnTo>
                  <a:pt x="999" y="912"/>
                </a:lnTo>
                <a:lnTo>
                  <a:pt x="999" y="0"/>
                </a:lnTo>
                <a:lnTo>
                  <a:pt x="0" y="92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21601" name="Text Box 97"/>
          <p:cNvSpPr txBox="1">
            <a:spLocks noChangeArrowheads="1"/>
          </p:cNvSpPr>
          <p:nvPr/>
        </p:nvSpPr>
        <p:spPr bwMode="auto">
          <a:xfrm>
            <a:off x="6660232" y="6022914"/>
            <a:ext cx="13716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Y+ </a:t>
            </a:r>
            <a:r>
              <a:rPr lang="en-US" altLang="zh-CN" sz="4000" b="1" dirty="0"/>
              <a:t>2= </a:t>
            </a:r>
            <a:r>
              <a:rPr lang="en-US" altLang="zh-CN" sz="4000" b="1" i="1" dirty="0"/>
              <a:t>X</a:t>
            </a:r>
          </a:p>
        </p:txBody>
      </p:sp>
      <p:sp>
        <p:nvSpPr>
          <p:cNvPr id="21602" name="Text Box 98"/>
          <p:cNvSpPr txBox="1">
            <a:spLocks noChangeArrowheads="1"/>
          </p:cNvSpPr>
          <p:nvPr/>
        </p:nvSpPr>
        <p:spPr bwMode="auto">
          <a:xfrm>
            <a:off x="6948264" y="3574642"/>
            <a:ext cx="153828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 dirty="0"/>
              <a:t>X + </a:t>
            </a:r>
            <a:r>
              <a:rPr lang="en-US" altLang="zh-CN" sz="4000" b="1" dirty="0"/>
              <a:t>1= </a:t>
            </a:r>
            <a:r>
              <a:rPr lang="en-US" altLang="zh-CN" sz="4000" b="1" i="1" dirty="0"/>
              <a:t>Y</a:t>
            </a:r>
          </a:p>
        </p:txBody>
      </p:sp>
      <p:grpSp>
        <p:nvGrpSpPr>
          <p:cNvPr id="3" name="Group 106"/>
          <p:cNvGrpSpPr>
            <a:grpSpLocks/>
          </p:cNvGrpSpPr>
          <p:nvPr/>
        </p:nvGrpSpPr>
        <p:grpSpPr bwMode="auto">
          <a:xfrm>
            <a:off x="1259632" y="6021741"/>
            <a:ext cx="4032251" cy="411163"/>
            <a:chOff x="662" y="2950"/>
            <a:chExt cx="2540" cy="259"/>
          </a:xfrm>
        </p:grpSpPr>
        <p:sp>
          <p:nvSpPr>
            <p:cNvPr id="11297" name="Rectangle 41"/>
            <p:cNvSpPr>
              <a:spLocks noChangeArrowheads="1"/>
            </p:cNvSpPr>
            <p:nvPr/>
          </p:nvSpPr>
          <p:spPr bwMode="auto">
            <a:xfrm>
              <a:off x="844" y="2950"/>
              <a:ext cx="10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990033"/>
                  </a:solidFill>
                  <a:latin typeface="Symbol" pitchFamily="18" charset="2"/>
                </a:rPr>
                <a:t>{</a:t>
              </a:r>
              <a:endParaRPr lang="zh-CN" altLang="en-US" sz="4000" dirty="0">
                <a:solidFill>
                  <a:srgbClr val="990033"/>
                </a:solidFill>
              </a:endParaRPr>
            </a:p>
          </p:txBody>
        </p:sp>
        <p:sp>
          <p:nvSpPr>
            <p:cNvPr id="11298" name="Rectangle 42"/>
            <p:cNvSpPr>
              <a:spLocks noChangeArrowheads="1"/>
            </p:cNvSpPr>
            <p:nvPr/>
          </p:nvSpPr>
          <p:spPr bwMode="auto">
            <a:xfrm>
              <a:off x="3099" y="2950"/>
              <a:ext cx="10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000" b="1" dirty="0">
                  <a:solidFill>
                    <a:srgbClr val="990033"/>
                  </a:solidFill>
                  <a:latin typeface="Symbol" pitchFamily="18" charset="2"/>
                </a:rPr>
                <a:t>}</a:t>
              </a:r>
              <a:endParaRPr lang="zh-CN" altLang="en-US" sz="4000" dirty="0">
                <a:solidFill>
                  <a:srgbClr val="990033"/>
                </a:solidFill>
              </a:endParaRPr>
            </a:p>
          </p:txBody>
        </p:sp>
        <p:sp>
          <p:nvSpPr>
            <p:cNvPr id="11299" name="Rectangle 47"/>
            <p:cNvSpPr>
              <a:spLocks noChangeArrowheads="1"/>
            </p:cNvSpPr>
            <p:nvPr/>
          </p:nvSpPr>
          <p:spPr bwMode="auto">
            <a:xfrm>
              <a:off x="662" y="2950"/>
              <a:ext cx="131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0" b="1" i="1" dirty="0">
                  <a:solidFill>
                    <a:srgbClr val="990033"/>
                  </a:solidFill>
                </a:rPr>
                <a:t>P</a:t>
              </a:r>
              <a:endParaRPr lang="en-US" altLang="zh-CN" sz="4000" dirty="0">
                <a:solidFill>
                  <a:srgbClr val="990033"/>
                </a:solidFill>
              </a:endParaRPr>
            </a:p>
          </p:txBody>
        </p:sp>
      </p:grpSp>
      <p:sp>
        <p:nvSpPr>
          <p:cNvPr id="21558" name="Rectangle 54"/>
          <p:cNvSpPr>
            <a:spLocks noChangeArrowheads="1"/>
          </p:cNvSpPr>
          <p:nvPr/>
        </p:nvSpPr>
        <p:spPr bwMode="auto">
          <a:xfrm>
            <a:off x="3221341" y="6042743"/>
            <a:ext cx="343043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000" b="1">
                <a:solidFill>
                  <a:srgbClr val="990033"/>
                </a:solidFill>
                <a:latin typeface="宋体" charset="-122"/>
              </a:rPr>
              <a:t>或</a:t>
            </a:r>
            <a:endParaRPr lang="zh-CN" altLang="en-US" sz="4000">
              <a:solidFill>
                <a:srgbClr val="990033"/>
              </a:solidFill>
            </a:endParaRPr>
          </a:p>
        </p:txBody>
      </p:sp>
      <p:sp>
        <p:nvSpPr>
          <p:cNvPr id="21606" name="Text Box 102"/>
          <p:cNvSpPr txBox="1">
            <a:spLocks noChangeArrowheads="1"/>
          </p:cNvSpPr>
          <p:nvPr/>
        </p:nvSpPr>
        <p:spPr bwMode="auto">
          <a:xfrm>
            <a:off x="450554" y="2973483"/>
            <a:ext cx="7758384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4000" b="1" dirty="0"/>
              <a:t>求它们中的任意一艘都不须等待码头空出的概率</a:t>
            </a:r>
            <a:r>
              <a:rPr lang="en-US" altLang="zh-CN" sz="4000" b="1" dirty="0"/>
              <a:t>.        </a:t>
            </a:r>
            <a:endParaRPr lang="en-US" altLang="zh-CN" sz="4000" b="1" i="1" dirty="0"/>
          </a:p>
        </p:txBody>
      </p:sp>
      <p:sp>
        <p:nvSpPr>
          <p:cNvPr id="21607" name="Text Box 103"/>
          <p:cNvSpPr txBox="1">
            <a:spLocks noChangeArrowheads="1"/>
          </p:cNvSpPr>
          <p:nvPr/>
        </p:nvSpPr>
        <p:spPr bwMode="auto">
          <a:xfrm>
            <a:off x="1909961" y="1836053"/>
            <a:ext cx="669448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它们在一昼夜内到达的时刻是等可能的</a:t>
            </a:r>
            <a:r>
              <a:rPr lang="en-US" altLang="zh-CN" sz="4000" b="1" dirty="0"/>
              <a:t>.</a:t>
            </a:r>
          </a:p>
        </p:txBody>
      </p:sp>
      <p:sp>
        <p:nvSpPr>
          <p:cNvPr id="21611" name="Text Box 107"/>
          <p:cNvSpPr txBox="1">
            <a:spLocks noChangeArrowheads="1"/>
          </p:cNvSpPr>
          <p:nvPr/>
        </p:nvSpPr>
        <p:spPr bwMode="auto">
          <a:xfrm>
            <a:off x="1107283" y="4183857"/>
            <a:ext cx="497363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乙在一昼夜到达的时刻为</a:t>
            </a:r>
            <a:r>
              <a:rPr lang="en-US" altLang="zh-CN" sz="4000" b="1" i="1" dirty="0"/>
              <a:t>Y </a:t>
            </a:r>
            <a:r>
              <a:rPr lang="en-US" altLang="zh-CN" sz="4000" b="1" dirty="0"/>
              <a:t>. </a:t>
            </a:r>
          </a:p>
        </p:txBody>
      </p:sp>
      <p:sp>
        <p:nvSpPr>
          <p:cNvPr id="21612" name="Line 108"/>
          <p:cNvSpPr>
            <a:spLocks noChangeShapeType="1"/>
          </p:cNvSpPr>
          <p:nvPr/>
        </p:nvSpPr>
        <p:spPr bwMode="auto">
          <a:xfrm>
            <a:off x="899592" y="3284984"/>
            <a:ext cx="59563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/>
          </a:p>
        </p:txBody>
      </p:sp>
      <p:sp>
        <p:nvSpPr>
          <p:cNvPr id="21613" name="Line 109"/>
          <p:cNvSpPr>
            <a:spLocks noChangeShapeType="1"/>
          </p:cNvSpPr>
          <p:nvPr/>
        </p:nvSpPr>
        <p:spPr bwMode="auto">
          <a:xfrm>
            <a:off x="2051248" y="2196093"/>
            <a:ext cx="59563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/>
          </a:p>
        </p:txBody>
      </p:sp>
      <p:graphicFrame>
        <p:nvGraphicFramePr>
          <p:cNvPr id="21650" name="Object 146"/>
          <p:cNvGraphicFramePr>
            <a:graphicFrameLocks noChangeAspect="1"/>
          </p:cNvGraphicFramePr>
          <p:nvPr/>
        </p:nvGraphicFramePr>
        <p:xfrm>
          <a:off x="1220788" y="4725144"/>
          <a:ext cx="42878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253800" progId="Equation.DSMT4">
                  <p:embed/>
                </p:oleObj>
              </mc:Choice>
              <mc:Fallback>
                <p:oleObj name="Equation" r:id="rId2" imgW="1790640" imgH="253800" progId="Equation.DSMT4">
                  <p:embed/>
                  <p:pic>
                    <p:nvPicPr>
                      <p:cNvPr id="2165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725144"/>
                        <a:ext cx="42878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51" name="Object 147"/>
          <p:cNvGraphicFramePr>
            <a:graphicFrameLocks noChangeAspect="1"/>
          </p:cNvGraphicFramePr>
          <p:nvPr/>
        </p:nvGraphicFramePr>
        <p:xfrm>
          <a:off x="1691432" y="5877272"/>
          <a:ext cx="16732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8400" imgH="164880" progId="Equation.DSMT4">
                  <p:embed/>
                </p:oleObj>
              </mc:Choice>
              <mc:Fallback>
                <p:oleObj name="Equation" r:id="rId4" imgW="698400" imgH="164880" progId="Equation.DSMT4">
                  <p:embed/>
                  <p:pic>
                    <p:nvPicPr>
                      <p:cNvPr id="21651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432" y="5877272"/>
                        <a:ext cx="16732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52" name="Object 148"/>
          <p:cNvGraphicFramePr>
            <a:graphicFrameLocks noChangeAspect="1"/>
          </p:cNvGraphicFramePr>
          <p:nvPr/>
        </p:nvGraphicFramePr>
        <p:xfrm>
          <a:off x="3564384" y="5901109"/>
          <a:ext cx="158115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64880" progId="Equation.DSMT4">
                  <p:embed/>
                </p:oleObj>
              </mc:Choice>
              <mc:Fallback>
                <p:oleObj name="Equation" r:id="rId6" imgW="660240" imgH="164880" progId="Equation.DSMT4">
                  <p:embed/>
                  <p:pic>
                    <p:nvPicPr>
                      <p:cNvPr id="21652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384" y="5901109"/>
                        <a:ext cx="158115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23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7" dur="500"/>
                                        <p:tgtEl>
                                          <p:spTgt spid="2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2" dur="500"/>
                                        <p:tgtEl>
                                          <p:spTgt spid="2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utoUpdateAnimBg="0"/>
      <p:bldP spid="21512" grpId="0" autoUpdateAnimBg="0"/>
      <p:bldP spid="21513" grpId="0" autoUpdateAnimBg="0"/>
      <p:bldP spid="21560" grpId="0" animBg="1"/>
      <p:bldP spid="21561" grpId="0" animBg="1"/>
      <p:bldP spid="21562" grpId="0" autoUpdateAnimBg="0"/>
      <p:bldP spid="21563" grpId="0" autoUpdateAnimBg="0"/>
      <p:bldP spid="21564" grpId="0" autoUpdateAnimBg="0"/>
      <p:bldP spid="21565" grpId="0" animBg="1"/>
      <p:bldP spid="21566" grpId="0" autoUpdateAnimBg="0"/>
      <p:bldP spid="21567" grpId="0" autoUpdateAnimBg="0"/>
      <p:bldP spid="21578" grpId="0" autoUpdateAnimBg="0"/>
      <p:bldP spid="21597" grpId="0" animBg="1"/>
      <p:bldP spid="21598" grpId="0" animBg="1"/>
      <p:bldP spid="21599" grpId="0" animBg="1"/>
      <p:bldP spid="21600" grpId="0" animBg="1"/>
      <p:bldP spid="21601" grpId="0" autoUpdateAnimBg="0"/>
      <p:bldP spid="21602" grpId="0" autoUpdateAnimBg="0"/>
      <p:bldP spid="21558" grpId="0"/>
      <p:bldP spid="21606" grpId="0" autoUpdateAnimBg="0"/>
      <p:bldP spid="21607" grpId="0" autoUpdateAnimBg="0"/>
      <p:bldP spid="21611" grpId="0" autoUpdateAnimBg="0"/>
      <p:bldP spid="21612" grpId="0" animBg="1"/>
      <p:bldP spid="216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20072" y="2492896"/>
            <a:ext cx="3563763" cy="3645644"/>
            <a:chOff x="5220072" y="2492896"/>
            <a:chExt cx="3563763" cy="3645644"/>
          </a:xfrm>
        </p:grpSpPr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V="1">
              <a:off x="5829672" y="3883238"/>
              <a:ext cx="2438400" cy="220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000"/>
            </a:p>
          </p:txBody>
        </p:sp>
        <p:sp>
          <p:nvSpPr>
            <p:cNvPr id="12307" name="Text Box 19"/>
            <p:cNvSpPr txBox="1">
              <a:spLocks noChangeArrowheads="1"/>
            </p:cNvSpPr>
            <p:nvPr/>
          </p:nvSpPr>
          <p:spPr bwMode="auto">
            <a:xfrm>
              <a:off x="6047531" y="5635838"/>
              <a:ext cx="1660797" cy="502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 b="1" i="1" dirty="0"/>
                <a:t>Y + </a:t>
              </a:r>
              <a:r>
                <a:rPr lang="en-US" altLang="zh-CN" sz="4000" b="1" dirty="0"/>
                <a:t>20= </a:t>
              </a:r>
              <a:r>
                <a:rPr lang="en-US" altLang="zh-CN" sz="4000" b="1" i="1" dirty="0"/>
                <a:t>X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220072" y="2492896"/>
              <a:ext cx="3563763" cy="3455059"/>
              <a:chOff x="5220072" y="2492896"/>
              <a:chExt cx="3563763" cy="3455059"/>
            </a:xfrm>
          </p:grpSpPr>
          <p:sp>
            <p:nvSpPr>
              <p:cNvPr id="12295" name="Line 7"/>
              <p:cNvSpPr>
                <a:spLocks noChangeShapeType="1"/>
              </p:cNvSpPr>
              <p:nvPr/>
            </p:nvSpPr>
            <p:spPr bwMode="auto">
              <a:xfrm>
                <a:off x="5435972" y="5343738"/>
                <a:ext cx="29956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000"/>
              </a:p>
            </p:txBody>
          </p:sp>
          <p:sp>
            <p:nvSpPr>
              <p:cNvPr id="12296" name="Line 8"/>
              <p:cNvSpPr>
                <a:spLocks noChangeShapeType="1"/>
              </p:cNvSpPr>
              <p:nvPr/>
            </p:nvSpPr>
            <p:spPr bwMode="auto">
              <a:xfrm flipV="1">
                <a:off x="5840784" y="3037100"/>
                <a:ext cx="0" cy="26876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000"/>
              </a:p>
            </p:txBody>
          </p:sp>
          <p:sp>
            <p:nvSpPr>
              <p:cNvPr id="27657" name="Text Box 9"/>
              <p:cNvSpPr txBox="1">
                <a:spLocks noChangeArrowheads="1"/>
              </p:cNvSpPr>
              <p:nvPr/>
            </p:nvSpPr>
            <p:spPr bwMode="auto">
              <a:xfrm>
                <a:off x="7945635" y="5011851"/>
                <a:ext cx="838200" cy="519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7658" name="Text Box 10"/>
              <p:cNvSpPr txBox="1">
                <a:spLocks noChangeArrowheads="1"/>
              </p:cNvSpPr>
              <p:nvPr/>
            </p:nvSpPr>
            <p:spPr bwMode="auto">
              <a:xfrm>
                <a:off x="5840784" y="2932325"/>
                <a:ext cx="838200" cy="519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Y</a:t>
                </a:r>
              </a:p>
            </p:txBody>
          </p:sp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5435972" y="5205625"/>
                <a:ext cx="838200" cy="519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O</a:t>
                </a:r>
              </a:p>
            </p:txBody>
          </p:sp>
          <p:sp>
            <p:nvSpPr>
              <p:cNvPr id="12300" name="Rectangle 12"/>
              <p:cNvSpPr>
                <a:spLocks noChangeArrowheads="1"/>
              </p:cNvSpPr>
              <p:nvPr/>
            </p:nvSpPr>
            <p:spPr bwMode="auto">
              <a:xfrm>
                <a:off x="5840784" y="3451438"/>
                <a:ext cx="2057400" cy="1892300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4000"/>
              </a:p>
            </p:txBody>
          </p:sp>
          <p:sp>
            <p:nvSpPr>
              <p:cNvPr id="12301" name="Text Box 13"/>
              <p:cNvSpPr txBox="1">
                <a:spLocks noChangeArrowheads="1"/>
              </p:cNvSpPr>
              <p:nvPr/>
            </p:nvSpPr>
            <p:spPr bwMode="auto">
              <a:xfrm>
                <a:off x="5220072" y="3313325"/>
                <a:ext cx="830262" cy="502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dirty="0"/>
                  <a:t>60</a:t>
                </a:r>
                <a:endParaRPr lang="zh-CN" altLang="en-US" sz="4000" b="1" dirty="0"/>
              </a:p>
            </p:txBody>
          </p:sp>
          <p:sp>
            <p:nvSpPr>
              <p:cNvPr id="12302" name="Text Box 14"/>
              <p:cNvSpPr txBox="1">
                <a:spLocks noChangeArrowheads="1"/>
              </p:cNvSpPr>
              <p:nvPr/>
            </p:nvSpPr>
            <p:spPr bwMode="auto">
              <a:xfrm>
                <a:off x="7547420" y="5445253"/>
                <a:ext cx="830263" cy="502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dirty="0"/>
                  <a:t>60</a:t>
                </a:r>
                <a:endParaRPr lang="zh-CN" altLang="en-US" sz="4000" b="1" dirty="0"/>
              </a:p>
            </p:txBody>
          </p:sp>
          <p:sp>
            <p:nvSpPr>
              <p:cNvPr id="12303" name="Line 15"/>
              <p:cNvSpPr>
                <a:spLocks noChangeShapeType="1"/>
              </p:cNvSpPr>
              <p:nvPr/>
            </p:nvSpPr>
            <p:spPr bwMode="auto">
              <a:xfrm flipV="1">
                <a:off x="5840784" y="2492896"/>
                <a:ext cx="2427288" cy="2349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000"/>
              </a:p>
            </p:txBody>
          </p:sp>
          <p:sp>
            <p:nvSpPr>
              <p:cNvPr id="12305" name="Freeform 17"/>
              <p:cNvSpPr>
                <a:spLocks/>
              </p:cNvSpPr>
              <p:nvPr/>
            </p:nvSpPr>
            <p:spPr bwMode="auto">
              <a:xfrm>
                <a:off x="5855072" y="3474244"/>
                <a:ext cx="1344587" cy="1393591"/>
              </a:xfrm>
              <a:custGeom>
                <a:avLst/>
                <a:gdLst>
                  <a:gd name="T0" fmla="*/ 0 w 1152"/>
                  <a:gd name="T1" fmla="*/ 2147483647 h 1056"/>
                  <a:gd name="T2" fmla="*/ 0 w 1152"/>
                  <a:gd name="T3" fmla="*/ 0 h 1056"/>
                  <a:gd name="T4" fmla="*/ 2147483647 w 1152"/>
                  <a:gd name="T5" fmla="*/ 0 h 1056"/>
                  <a:gd name="T6" fmla="*/ 0 w 1152"/>
                  <a:gd name="T7" fmla="*/ 2147483647 h 1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52"/>
                  <a:gd name="T13" fmla="*/ 0 h 1056"/>
                  <a:gd name="T14" fmla="*/ 1152 w 1152"/>
                  <a:gd name="T15" fmla="*/ 1056 h 1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52" h="1056">
                    <a:moveTo>
                      <a:pt x="0" y="1056"/>
                    </a:moveTo>
                    <a:lnTo>
                      <a:pt x="0" y="0"/>
                    </a:lnTo>
                    <a:lnTo>
                      <a:pt x="1152" y="0"/>
                    </a:lnTo>
                    <a:lnTo>
                      <a:pt x="0" y="1056"/>
                    </a:lnTo>
                    <a:close/>
                  </a:path>
                </a:pathLst>
              </a:cu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 sz="4000"/>
              </a:p>
            </p:txBody>
          </p:sp>
          <p:sp>
            <p:nvSpPr>
              <p:cNvPr id="12306" name="Freeform 18"/>
              <p:cNvSpPr>
                <a:spLocks/>
              </p:cNvSpPr>
              <p:nvPr/>
            </p:nvSpPr>
            <p:spPr bwMode="auto">
              <a:xfrm>
                <a:off x="6678984" y="4272175"/>
                <a:ext cx="1193800" cy="1049338"/>
              </a:xfrm>
              <a:custGeom>
                <a:avLst/>
                <a:gdLst>
                  <a:gd name="T0" fmla="*/ 0 w 999"/>
                  <a:gd name="T1" fmla="*/ 2147483647 h 929"/>
                  <a:gd name="T2" fmla="*/ 2147483647 w 999"/>
                  <a:gd name="T3" fmla="*/ 2147483647 h 929"/>
                  <a:gd name="T4" fmla="*/ 2147483647 w 999"/>
                  <a:gd name="T5" fmla="*/ 2147483647 h 929"/>
                  <a:gd name="T6" fmla="*/ 2147483647 w 999"/>
                  <a:gd name="T7" fmla="*/ 2147483647 h 929"/>
                  <a:gd name="T8" fmla="*/ 2147483647 w 999"/>
                  <a:gd name="T9" fmla="*/ 0 h 929"/>
                  <a:gd name="T10" fmla="*/ 0 w 999"/>
                  <a:gd name="T11" fmla="*/ 2147483647 h 9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99"/>
                  <a:gd name="T19" fmla="*/ 0 h 929"/>
                  <a:gd name="T20" fmla="*/ 999 w 999"/>
                  <a:gd name="T21" fmla="*/ 929 h 92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99" h="929">
                    <a:moveTo>
                      <a:pt x="0" y="929"/>
                    </a:moveTo>
                    <a:cubicBezTo>
                      <a:pt x="100" y="929"/>
                      <a:pt x="201" y="929"/>
                      <a:pt x="301" y="929"/>
                    </a:cubicBezTo>
                    <a:cubicBezTo>
                      <a:pt x="410" y="929"/>
                      <a:pt x="519" y="929"/>
                      <a:pt x="628" y="929"/>
                    </a:cubicBezTo>
                    <a:lnTo>
                      <a:pt x="999" y="912"/>
                    </a:lnTo>
                    <a:lnTo>
                      <a:pt x="999" y="0"/>
                    </a:lnTo>
                    <a:lnTo>
                      <a:pt x="0" y="929"/>
                    </a:lnTo>
                    <a:close/>
                  </a:path>
                </a:pathLst>
              </a:cu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 sz="4000"/>
              </a:p>
            </p:txBody>
          </p:sp>
          <p:sp>
            <p:nvSpPr>
              <p:cNvPr id="12308" name="Text Box 20"/>
              <p:cNvSpPr txBox="1">
                <a:spLocks noChangeArrowheads="1"/>
              </p:cNvSpPr>
              <p:nvPr/>
            </p:nvSpPr>
            <p:spPr bwMode="auto">
              <a:xfrm>
                <a:off x="6505475" y="2996981"/>
                <a:ext cx="1809750" cy="502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000" b="1" i="1" dirty="0"/>
                  <a:t>X + </a:t>
                </a:r>
                <a:r>
                  <a:rPr lang="en-US" altLang="zh-CN" sz="4000" dirty="0"/>
                  <a:t>20</a:t>
                </a:r>
                <a:r>
                  <a:rPr lang="en-US" altLang="zh-CN" sz="4000" b="1" dirty="0"/>
                  <a:t>= </a:t>
                </a:r>
                <a:r>
                  <a:rPr lang="en-US" altLang="zh-CN" sz="4000" b="1" i="1" dirty="0"/>
                  <a:t>Y</a:t>
                </a:r>
              </a:p>
            </p:txBody>
          </p:sp>
        </p:grpSp>
      </p:grpSp>
      <p:sp>
        <p:nvSpPr>
          <p:cNvPr id="12313" name="Text Box 24"/>
          <p:cNvSpPr txBox="1">
            <a:spLocks noChangeArrowheads="1"/>
          </p:cNvSpPr>
          <p:nvPr/>
        </p:nvSpPr>
        <p:spPr bwMode="auto">
          <a:xfrm>
            <a:off x="273496" y="1918186"/>
            <a:ext cx="87630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解：设</a:t>
            </a:r>
            <a:r>
              <a:rPr lang="en-US" altLang="zh-CN" sz="4000" b="1" i="1" dirty="0"/>
              <a:t>X</a:t>
            </a:r>
            <a:r>
              <a:rPr lang="en-US" altLang="zh-CN" sz="4000" b="1" dirty="0"/>
              <a:t>,</a:t>
            </a:r>
            <a:r>
              <a:rPr lang="en-US" altLang="zh-CN" sz="4000" b="1" i="1" dirty="0"/>
              <a:t>Y</a:t>
            </a:r>
            <a:r>
              <a:rPr lang="zh-CN" altLang="en-US" sz="4000" b="1" dirty="0"/>
              <a:t>分别表示两人到达时刻</a:t>
            </a:r>
            <a:r>
              <a:rPr lang="en-US" altLang="zh-CN" sz="4000" dirty="0"/>
              <a:t>, </a:t>
            </a:r>
            <a:r>
              <a:rPr lang="zh-CN" altLang="en-US" sz="4000" dirty="0"/>
              <a:t>则会面的充要条件：</a:t>
            </a:r>
          </a:p>
        </p:txBody>
      </p:sp>
      <p:graphicFrame>
        <p:nvGraphicFramePr>
          <p:cNvPr id="1229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0905"/>
              </p:ext>
            </p:extLst>
          </p:nvPr>
        </p:nvGraphicFramePr>
        <p:xfrm>
          <a:off x="2920677" y="2332807"/>
          <a:ext cx="2011363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76240" imgH="279360" progId="Equation.3">
                  <p:embed/>
                </p:oleObj>
              </mc:Choice>
              <mc:Fallback>
                <p:oleObj name="公式" r:id="rId2" imgW="8762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677" y="2332807"/>
                        <a:ext cx="2011363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626345"/>
              </p:ext>
            </p:extLst>
          </p:nvPr>
        </p:nvGraphicFramePr>
        <p:xfrm>
          <a:off x="1187624" y="3085508"/>
          <a:ext cx="24923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120" imgH="266400" progId="Equation.DSMT4">
                  <p:embed/>
                </p:oleObj>
              </mc:Choice>
              <mc:Fallback>
                <p:oleObj name="Equation" r:id="rId4" imgW="10411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085508"/>
                        <a:ext cx="24923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357022"/>
              </p:ext>
            </p:extLst>
          </p:nvPr>
        </p:nvGraphicFramePr>
        <p:xfrm>
          <a:off x="827584" y="4469035"/>
          <a:ext cx="13970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3920" imgH="482400" progId="Equation.DSMT4">
                  <p:embed/>
                </p:oleObj>
              </mc:Choice>
              <mc:Fallback>
                <p:oleObj name="Equation" r:id="rId6" imgW="583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469035"/>
                        <a:ext cx="139700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883"/>
              </p:ext>
            </p:extLst>
          </p:nvPr>
        </p:nvGraphicFramePr>
        <p:xfrm>
          <a:off x="857200" y="3776885"/>
          <a:ext cx="27066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30040" imgH="279360" progId="Equation.DSMT4">
                  <p:embed/>
                </p:oleObj>
              </mc:Choice>
              <mc:Fallback>
                <p:oleObj name="Equation" r:id="rId8" imgW="1130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00" y="3776885"/>
                        <a:ext cx="27066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097521"/>
              </p:ext>
            </p:extLst>
          </p:nvPr>
        </p:nvGraphicFramePr>
        <p:xfrm>
          <a:off x="2195736" y="4514105"/>
          <a:ext cx="25241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080" imgH="419040" progId="Equation.DSMT4">
                  <p:embed/>
                </p:oleObj>
              </mc:Choice>
              <mc:Fallback>
                <p:oleObj name="Equation" r:id="rId10" imgW="10540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514105"/>
                        <a:ext cx="25241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702" name="Picture 54" descr="u=4071768608,2259633986&amp;fm=0&amp;gp=0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110" y="5880313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703" name="Text Box 55"/>
          <p:cNvSpPr txBox="1">
            <a:spLocks noChangeArrowheads="1"/>
          </p:cNvSpPr>
          <p:nvPr/>
        </p:nvSpPr>
        <p:spPr bwMode="auto">
          <a:xfrm>
            <a:off x="436563" y="5949280"/>
            <a:ext cx="319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思考</a:t>
            </a:r>
            <a:r>
              <a:rPr lang="en-US" altLang="zh-CN" sz="4000" b="1" dirty="0"/>
              <a:t>: </a:t>
            </a:r>
            <a:r>
              <a:rPr lang="zh-CN" altLang="en-US" sz="4000" b="1" dirty="0"/>
              <a:t>对立事件？</a:t>
            </a:r>
          </a:p>
        </p:txBody>
      </p:sp>
      <p:sp>
        <p:nvSpPr>
          <p:cNvPr id="26" name="Text Box 55"/>
          <p:cNvSpPr txBox="1">
            <a:spLocks noChangeArrowheads="1"/>
          </p:cNvSpPr>
          <p:nvPr/>
        </p:nvSpPr>
        <p:spPr bwMode="auto">
          <a:xfrm>
            <a:off x="2958951" y="5949280"/>
            <a:ext cx="218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边缘</a:t>
            </a:r>
            <a:r>
              <a:rPr lang="zh-CN" altLang="en-US" sz="4000" dirty="0"/>
              <a:t>分布</a:t>
            </a:r>
            <a:r>
              <a:rPr lang="zh-CN" altLang="en-US" sz="4000" b="1" dirty="0"/>
              <a:t>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931754"/>
            <a:ext cx="8712968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(</a:t>
            </a:r>
            <a:r>
              <a:rPr lang="zh-CN" altLang="en-US" sz="4000" dirty="0"/>
              <a:t>会面问题</a:t>
            </a:r>
            <a:r>
              <a:rPr lang="en-US" altLang="zh-CN" sz="4000" dirty="0"/>
              <a:t>): </a:t>
            </a:r>
            <a:r>
              <a:rPr lang="zh-CN" altLang="en-US" sz="4000" dirty="0"/>
              <a:t>两人相约</a:t>
            </a:r>
            <a:r>
              <a:rPr lang="en-US" altLang="zh-CN" sz="4000" dirty="0"/>
              <a:t>7</a:t>
            </a:r>
            <a:r>
              <a:rPr lang="zh-CN" altLang="en-US" sz="4000" dirty="0"/>
              <a:t>点到</a:t>
            </a:r>
            <a:r>
              <a:rPr lang="en-US" altLang="zh-CN" sz="4000" dirty="0"/>
              <a:t>8</a:t>
            </a:r>
            <a:r>
              <a:rPr lang="zh-CN" altLang="en-US" sz="4000" dirty="0"/>
              <a:t>点在某地会面</a:t>
            </a:r>
            <a:r>
              <a:rPr lang="en-US" altLang="zh-CN" sz="4000" dirty="0"/>
              <a:t>, </a:t>
            </a:r>
            <a:r>
              <a:rPr lang="zh-CN" altLang="en-US" sz="4000" dirty="0"/>
              <a:t>先到者等候另一个人</a:t>
            </a:r>
            <a:r>
              <a:rPr lang="en-US" altLang="zh-CN" sz="4000" dirty="0"/>
              <a:t>20</a:t>
            </a:r>
            <a:r>
              <a:rPr lang="zh-CN" altLang="en-US" sz="4000" dirty="0"/>
              <a:t>分钟</a:t>
            </a:r>
            <a:r>
              <a:rPr lang="en-US" altLang="zh-CN" sz="4000" dirty="0"/>
              <a:t>, </a:t>
            </a:r>
            <a:r>
              <a:rPr lang="zh-CN" altLang="en-US" sz="4000" dirty="0"/>
              <a:t>过时就可离去</a:t>
            </a:r>
            <a:r>
              <a:rPr lang="en-US" altLang="zh-CN" sz="4000" dirty="0"/>
              <a:t>, </a:t>
            </a:r>
            <a:r>
              <a:rPr lang="zh-CN" altLang="en-US" sz="4000" dirty="0"/>
              <a:t>试求这两人能会面的概率</a:t>
            </a:r>
            <a:r>
              <a:rPr lang="en-US" altLang="zh-CN" sz="4000" dirty="0"/>
              <a:t>.</a:t>
            </a:r>
            <a:endParaRPr lang="zh-CN" altLang="en-US" sz="4000" dirty="0"/>
          </a:p>
        </p:txBody>
      </p:sp>
      <p:sp>
        <p:nvSpPr>
          <p:cNvPr id="2" name="Line 109">
            <a:extLst>
              <a:ext uri="{FF2B5EF4-FFF2-40B4-BE49-F238E27FC236}">
                <a16:creationId xmlns:a16="http://schemas.microsoft.com/office/drawing/2014/main" id="{4C412291-B278-B808-919D-A8821CD77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720" y="1196752"/>
            <a:ext cx="468052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37193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/>
      <p:bldP spid="27703" grpId="0" autoUpdateAnimBg="0"/>
      <p:bldP spid="26" grpId="0" autoUpdateAnimBg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Text Box 4"/>
          <p:cNvSpPr txBox="1">
            <a:spLocks noChangeArrowheads="1"/>
          </p:cNvSpPr>
          <p:nvPr/>
        </p:nvSpPr>
        <p:spPr bwMode="auto">
          <a:xfrm>
            <a:off x="162818" y="764704"/>
            <a:ext cx="894568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/>
              <a:t>例3.1.7 : 把长为 </a:t>
            </a:r>
            <a:r>
              <a:rPr lang="en-US" altLang="zh-CN" sz="3600" b="1" i="1" dirty="0"/>
              <a:t>l </a:t>
            </a:r>
            <a:r>
              <a:rPr lang="zh-CN" altLang="en-US" sz="3600" b="1" dirty="0"/>
              <a:t>的木棒</a:t>
            </a:r>
            <a:r>
              <a:rPr lang="en-US" altLang="zh-CN" sz="3600" b="1" dirty="0"/>
              <a:t>, </a:t>
            </a:r>
            <a:r>
              <a:rPr lang="zh-CN" altLang="en-US" sz="3600" b="1" dirty="0"/>
              <a:t>任意折成3段</a:t>
            </a:r>
            <a:r>
              <a:rPr lang="en-US" altLang="zh-CN" sz="3600" b="1" dirty="0"/>
              <a:t>, </a:t>
            </a:r>
            <a:r>
              <a:rPr lang="zh-CN" altLang="en-US" sz="3600" b="1" dirty="0"/>
              <a:t>求它们能构成一个三角形的概率</a:t>
            </a:r>
            <a:r>
              <a:rPr lang="en-US" altLang="zh-CN" sz="3600" b="1" dirty="0"/>
              <a:t>.</a:t>
            </a:r>
            <a:endParaRPr lang="en-US" altLang="zh-CN" sz="3600" b="1" i="1" dirty="0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46075" y="1628800"/>
            <a:ext cx="8493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990033"/>
                </a:solidFill>
              </a:rPr>
              <a:t>分析</a:t>
            </a:r>
            <a:r>
              <a:rPr lang="zh-CN" altLang="en-US" sz="3600" b="1" dirty="0"/>
              <a:t>：1)可设第一段的长度为 </a:t>
            </a:r>
            <a:r>
              <a:rPr lang="en-US" altLang="zh-CN" sz="3600" b="1" i="1" dirty="0"/>
              <a:t>X ,</a:t>
            </a:r>
            <a:r>
              <a:rPr lang="en-US" altLang="zh-CN" sz="3600" b="1" dirty="0"/>
              <a:t>  </a:t>
            </a:r>
            <a:r>
              <a:rPr lang="zh-CN" altLang="en-US" sz="3600" b="1" dirty="0"/>
              <a:t>第二段的长度为</a:t>
            </a:r>
            <a:r>
              <a:rPr lang="en-US" altLang="zh-CN" sz="3600" b="1" i="1" dirty="0"/>
              <a:t>Y</a:t>
            </a: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5959475" y="2827338"/>
            <a:ext cx="2743200" cy="0"/>
          </a:xfrm>
          <a:prstGeom prst="line">
            <a:avLst/>
          </a:prstGeom>
          <a:noFill/>
          <a:ln w="571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5654675" y="28130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8655496" y="282733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l</a:t>
            </a:r>
          </a:p>
        </p:txBody>
      </p:sp>
      <p:sp>
        <p:nvSpPr>
          <p:cNvPr id="19471" name="AutoShape 15"/>
          <p:cNvSpPr>
            <a:spLocks/>
          </p:cNvSpPr>
          <p:nvPr/>
        </p:nvSpPr>
        <p:spPr bwMode="auto">
          <a:xfrm rot="5400000">
            <a:off x="6344444" y="2047081"/>
            <a:ext cx="381000" cy="1150938"/>
          </a:xfrm>
          <a:prstGeom prst="leftBrace">
            <a:avLst>
              <a:gd name="adj1" fmla="val 25174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algn="ctr"/>
            <a:endParaRPr lang="zh-CN" altLang="en-US" sz="3600"/>
          </a:p>
        </p:txBody>
      </p:sp>
      <p:sp>
        <p:nvSpPr>
          <p:cNvPr id="19472" name="AutoShape 16"/>
          <p:cNvSpPr>
            <a:spLocks/>
          </p:cNvSpPr>
          <p:nvPr/>
        </p:nvSpPr>
        <p:spPr bwMode="auto">
          <a:xfrm rot="5400000">
            <a:off x="7335044" y="2207419"/>
            <a:ext cx="381000" cy="830262"/>
          </a:xfrm>
          <a:prstGeom prst="leftBrace">
            <a:avLst>
              <a:gd name="adj1" fmla="val 18160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algn="ctr"/>
            <a:endParaRPr lang="zh-CN" altLang="en-US" sz="3600"/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6340475" y="1989138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X</a:t>
            </a: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7331075" y="1989138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Y</a:t>
            </a:r>
          </a:p>
        </p:txBody>
      </p:sp>
      <p:graphicFrame>
        <p:nvGraphicFramePr>
          <p:cNvPr id="1947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919443"/>
              </p:ext>
            </p:extLst>
          </p:nvPr>
        </p:nvGraphicFramePr>
        <p:xfrm>
          <a:off x="395288" y="2085975"/>
          <a:ext cx="37607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8320" imgH="215640" progId="Equation.DSMT4">
                  <p:embed/>
                </p:oleObj>
              </mc:Choice>
              <mc:Fallback>
                <p:oleObj name="Equation" r:id="rId2" imgW="14983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85975"/>
                        <a:ext cx="37607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Line 21"/>
          <p:cNvSpPr>
            <a:spLocks noChangeShapeType="1"/>
          </p:cNvSpPr>
          <p:nvPr/>
        </p:nvSpPr>
        <p:spPr bwMode="auto">
          <a:xfrm>
            <a:off x="6226175" y="6069013"/>
            <a:ext cx="266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6454775" y="3573463"/>
            <a:ext cx="0" cy="2800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6226175" y="3859213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80" name="Freeform 24"/>
          <p:cNvSpPr>
            <a:spLocks/>
          </p:cNvSpPr>
          <p:nvPr/>
        </p:nvSpPr>
        <p:spPr bwMode="auto">
          <a:xfrm>
            <a:off x="6454775" y="4087813"/>
            <a:ext cx="1981200" cy="1981200"/>
          </a:xfrm>
          <a:custGeom>
            <a:avLst/>
            <a:gdLst>
              <a:gd name="T0" fmla="*/ 0 w 1248"/>
              <a:gd name="T1" fmla="*/ 0 h 1248"/>
              <a:gd name="T2" fmla="*/ 0 w 1248"/>
              <a:gd name="T3" fmla="*/ 2147483647 h 1248"/>
              <a:gd name="T4" fmla="*/ 2147483647 w 1248"/>
              <a:gd name="T5" fmla="*/ 2147483647 h 1248"/>
              <a:gd name="T6" fmla="*/ 0 w 1248"/>
              <a:gd name="T7" fmla="*/ 0 h 1248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248"/>
              <a:gd name="T14" fmla="*/ 1248 w 1248"/>
              <a:gd name="T15" fmla="*/ 1248 h 12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248">
                <a:moveTo>
                  <a:pt x="0" y="0"/>
                </a:moveTo>
                <a:lnTo>
                  <a:pt x="0" y="1248"/>
                </a:lnTo>
                <a:lnTo>
                  <a:pt x="1248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33CC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6516216" y="3933056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 err="1"/>
              <a:t>x+y</a:t>
            </a:r>
            <a:r>
              <a:rPr lang="en-US" altLang="zh-CN" sz="3600" b="1" i="1" dirty="0"/>
              <a:t>=l</a:t>
            </a:r>
          </a:p>
        </p:txBody>
      </p:sp>
      <p:graphicFrame>
        <p:nvGraphicFramePr>
          <p:cNvPr id="1948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465323"/>
              </p:ext>
            </p:extLst>
          </p:nvPr>
        </p:nvGraphicFramePr>
        <p:xfrm>
          <a:off x="1331913" y="2613025"/>
          <a:ext cx="19923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53800" progId="Equation.DSMT4">
                  <p:embed/>
                </p:oleObj>
              </mc:Choice>
              <mc:Fallback>
                <p:oleObj name="Equation" r:id="rId4" imgW="914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613025"/>
                        <a:ext cx="19923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323850" y="3933056"/>
            <a:ext cx="5673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/>
              <a:t>  3) 能构成三角形的充要条件为：</a:t>
            </a:r>
            <a:endParaRPr lang="en-US" altLang="zh-CN" sz="3600" b="1" i="1" dirty="0"/>
          </a:p>
        </p:txBody>
      </p:sp>
      <p:graphicFrame>
        <p:nvGraphicFramePr>
          <p:cNvPr id="1948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247809"/>
              </p:ext>
            </p:extLst>
          </p:nvPr>
        </p:nvGraphicFramePr>
        <p:xfrm>
          <a:off x="1665288" y="4365625"/>
          <a:ext cx="1568450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23600" imgH="711000" progId="Equation.DSMT4">
                  <p:embed/>
                </p:oleObj>
              </mc:Choice>
              <mc:Fallback>
                <p:oleObj name="Equation" r:id="rId6" imgW="7236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4365625"/>
                        <a:ext cx="1568450" cy="204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6" name="Text Box 30"/>
          <p:cNvSpPr txBox="1">
            <a:spLocks noChangeArrowheads="1"/>
          </p:cNvSpPr>
          <p:nvPr/>
        </p:nvSpPr>
        <p:spPr bwMode="auto">
          <a:xfrm>
            <a:off x="5997575" y="3935413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l</a:t>
            </a:r>
          </a:p>
        </p:txBody>
      </p:sp>
      <p:sp>
        <p:nvSpPr>
          <p:cNvPr id="19487" name="Text Box 31"/>
          <p:cNvSpPr txBox="1">
            <a:spLocks noChangeArrowheads="1"/>
          </p:cNvSpPr>
          <p:nvPr/>
        </p:nvSpPr>
        <p:spPr bwMode="auto">
          <a:xfrm>
            <a:off x="8207375" y="6135687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l</a:t>
            </a:r>
          </a:p>
        </p:txBody>
      </p:sp>
      <p:sp>
        <p:nvSpPr>
          <p:cNvPr id="19488" name="Text Box 32"/>
          <p:cNvSpPr txBox="1">
            <a:spLocks noChangeArrowheads="1"/>
          </p:cNvSpPr>
          <p:nvPr/>
        </p:nvSpPr>
        <p:spPr bwMode="auto">
          <a:xfrm>
            <a:off x="6149975" y="5805264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/>
              <a:t>o</a:t>
            </a:r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>
            <a:off x="6454775" y="50784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>
            <a:off x="7445375" y="507841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6454775" y="5078413"/>
            <a:ext cx="990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93" name="Freeform 37"/>
          <p:cNvSpPr>
            <a:spLocks/>
          </p:cNvSpPr>
          <p:nvPr/>
        </p:nvSpPr>
        <p:spPr bwMode="auto">
          <a:xfrm>
            <a:off x="6454775" y="5078413"/>
            <a:ext cx="990600" cy="990600"/>
          </a:xfrm>
          <a:custGeom>
            <a:avLst/>
            <a:gdLst>
              <a:gd name="T0" fmla="*/ 0 w 624"/>
              <a:gd name="T1" fmla="*/ 0 h 624"/>
              <a:gd name="T2" fmla="*/ 2147483647 w 624"/>
              <a:gd name="T3" fmla="*/ 0 h 624"/>
              <a:gd name="T4" fmla="*/ 2147483647 w 624"/>
              <a:gd name="T5" fmla="*/ 2147483647 h 624"/>
              <a:gd name="T6" fmla="*/ 0 w 624"/>
              <a:gd name="T7" fmla="*/ 0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624"/>
              <a:gd name="T14" fmla="*/ 624 w 624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624">
                <a:moveTo>
                  <a:pt x="0" y="0"/>
                </a:moveTo>
                <a:lnTo>
                  <a:pt x="624" y="0"/>
                </a:lnTo>
                <a:lnTo>
                  <a:pt x="624" y="624"/>
                </a:lnTo>
                <a:lnTo>
                  <a:pt x="0" y="0"/>
                </a:lnTo>
                <a:close/>
              </a:path>
            </a:pathLst>
          </a:cu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 sz="3600"/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5845175" y="4849813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/>
              <a:t>l /2</a:t>
            </a:r>
          </a:p>
        </p:txBody>
      </p: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7140575" y="6135687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i="1" dirty="0"/>
              <a:t>l /2</a:t>
            </a:r>
          </a:p>
        </p:txBody>
      </p:sp>
      <p:graphicFrame>
        <p:nvGraphicFramePr>
          <p:cNvPr id="1949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902813"/>
              </p:ext>
            </p:extLst>
          </p:nvPr>
        </p:nvGraphicFramePr>
        <p:xfrm>
          <a:off x="468313" y="3068960"/>
          <a:ext cx="80883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70200" imgH="279360" progId="Equation.DSMT4">
                  <p:embed/>
                </p:oleObj>
              </mc:Choice>
              <mc:Fallback>
                <p:oleObj name="Equation" r:id="rId8" imgW="36702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960"/>
                        <a:ext cx="80883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25195"/>
              </p:ext>
            </p:extLst>
          </p:nvPr>
        </p:nvGraphicFramePr>
        <p:xfrm>
          <a:off x="4203700" y="2136775"/>
          <a:ext cx="15922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177480" progId="Equation.DSMT4">
                  <p:embed/>
                </p:oleObj>
              </mc:Choice>
              <mc:Fallback>
                <p:oleObj name="Equation" r:id="rId10" imgW="634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136775"/>
                        <a:ext cx="15922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0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880323"/>
              </p:ext>
            </p:extLst>
          </p:nvPr>
        </p:nvGraphicFramePr>
        <p:xfrm>
          <a:off x="1916113" y="5794375"/>
          <a:ext cx="14319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0240" imgH="228600" progId="Equation.DSMT4">
                  <p:embed/>
                </p:oleObj>
              </mc:Choice>
              <mc:Fallback>
                <p:oleObj name="Equation" r:id="rId12" imgW="66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5794375"/>
                        <a:ext cx="143192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11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autoUpdateAnimBg="0"/>
      <p:bldP spid="19466" grpId="0" animBg="1"/>
      <p:bldP spid="19467" grpId="0" autoUpdateAnimBg="0"/>
      <p:bldP spid="19469" grpId="0" autoUpdateAnimBg="0"/>
      <p:bldP spid="19471" grpId="0" animBg="1"/>
      <p:bldP spid="19472" grpId="0" animBg="1"/>
      <p:bldP spid="19473" grpId="0" autoUpdateAnimBg="0"/>
      <p:bldP spid="19474" grpId="0" autoUpdateAnimBg="0"/>
      <p:bldP spid="19477" grpId="0" animBg="1"/>
      <p:bldP spid="19478" grpId="0" animBg="1"/>
      <p:bldP spid="19479" grpId="0" animBg="1"/>
      <p:bldP spid="19480" grpId="0" animBg="1"/>
      <p:bldP spid="19481" grpId="0" autoUpdateAnimBg="0"/>
      <p:bldP spid="19483" grpId="0" autoUpdateAnimBg="0"/>
      <p:bldP spid="19486" grpId="0" autoUpdateAnimBg="0"/>
      <p:bldP spid="19487" grpId="0" autoUpdateAnimBg="0"/>
      <p:bldP spid="19488" grpId="0" autoUpdateAnimBg="0"/>
      <p:bldP spid="19489" grpId="0" animBg="1"/>
      <p:bldP spid="19490" grpId="0" animBg="1"/>
      <p:bldP spid="19491" grpId="0" animBg="1"/>
      <p:bldP spid="19493" grpId="0" animBg="1"/>
      <p:bldP spid="19494" grpId="0" autoUpdateAnimBg="0"/>
      <p:bldP spid="1949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1028"/>
          <p:cNvSpPr txBox="1">
            <a:spLocks noChangeArrowheads="1"/>
          </p:cNvSpPr>
          <p:nvPr/>
        </p:nvSpPr>
        <p:spPr bwMode="auto">
          <a:xfrm>
            <a:off x="282004" y="764704"/>
            <a:ext cx="8458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例3.1.7 : 把长为 </a:t>
            </a:r>
            <a:r>
              <a:rPr lang="en-US" altLang="zh-CN" sz="4000" b="1" i="1" dirty="0"/>
              <a:t>l </a:t>
            </a:r>
            <a:r>
              <a:rPr lang="zh-CN" altLang="en-US" sz="4000" b="1" dirty="0"/>
              <a:t>的木棒</a:t>
            </a:r>
            <a:r>
              <a:rPr lang="en-US" altLang="zh-CN" sz="4000" b="1" dirty="0"/>
              <a:t>, </a:t>
            </a:r>
            <a:r>
              <a:rPr lang="zh-CN" altLang="en-US" sz="4000" b="1" dirty="0"/>
              <a:t>任意折成3段</a:t>
            </a:r>
            <a:r>
              <a:rPr lang="en-US" altLang="zh-CN" sz="4000" b="1" dirty="0"/>
              <a:t>, </a:t>
            </a:r>
            <a:r>
              <a:rPr lang="zh-CN" altLang="en-US" sz="4000" b="1" dirty="0"/>
              <a:t>求它们能构成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1" dirty="0"/>
              <a:t>                一个三角形的概率</a:t>
            </a:r>
            <a:r>
              <a:rPr lang="en-US" altLang="zh-CN" sz="4000" b="1" dirty="0"/>
              <a:t>.</a:t>
            </a:r>
            <a:endParaRPr lang="en-US" altLang="zh-CN" sz="4000" b="1" i="1" dirty="0"/>
          </a:p>
        </p:txBody>
      </p:sp>
      <p:sp>
        <p:nvSpPr>
          <p:cNvPr id="30725" name="Text Box 1029"/>
          <p:cNvSpPr txBox="1">
            <a:spLocks noChangeArrowheads="1"/>
          </p:cNvSpPr>
          <p:nvPr/>
        </p:nvSpPr>
        <p:spPr bwMode="auto">
          <a:xfrm>
            <a:off x="358204" y="1693392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/>
              <a:t>解：设第一段的长度为 </a:t>
            </a:r>
            <a:r>
              <a:rPr lang="en-US" altLang="zh-CN" sz="4000" b="1" i="1"/>
              <a:t>X ,</a:t>
            </a:r>
            <a:r>
              <a:rPr lang="en-US" altLang="zh-CN" sz="4000" b="1"/>
              <a:t>  </a:t>
            </a:r>
            <a:r>
              <a:rPr lang="zh-CN" altLang="en-US" sz="4000" b="1"/>
              <a:t>第二段的长度为</a:t>
            </a:r>
            <a:r>
              <a:rPr lang="en-US" altLang="zh-CN" sz="4000" b="1" i="1"/>
              <a:t>Y</a:t>
            </a:r>
          </a:p>
        </p:txBody>
      </p:sp>
      <p:sp>
        <p:nvSpPr>
          <p:cNvPr id="14345" name="Line 1039"/>
          <p:cNvSpPr>
            <a:spLocks noChangeShapeType="1"/>
          </p:cNvSpPr>
          <p:nvPr/>
        </p:nvSpPr>
        <p:spPr bwMode="auto">
          <a:xfrm>
            <a:off x="5817096" y="5852418"/>
            <a:ext cx="266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46" name="Line 1040"/>
          <p:cNvSpPr>
            <a:spLocks noChangeShapeType="1"/>
          </p:cNvSpPr>
          <p:nvPr/>
        </p:nvSpPr>
        <p:spPr bwMode="auto">
          <a:xfrm flipV="1">
            <a:off x="6045696" y="3356868"/>
            <a:ext cx="0" cy="2800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47" name="Line 1041"/>
          <p:cNvSpPr>
            <a:spLocks noChangeShapeType="1"/>
          </p:cNvSpPr>
          <p:nvPr/>
        </p:nvSpPr>
        <p:spPr bwMode="auto">
          <a:xfrm>
            <a:off x="5817096" y="3642618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48" name="Freeform 1042"/>
          <p:cNvSpPr>
            <a:spLocks/>
          </p:cNvSpPr>
          <p:nvPr/>
        </p:nvSpPr>
        <p:spPr bwMode="auto">
          <a:xfrm>
            <a:off x="6045696" y="3871218"/>
            <a:ext cx="1981200" cy="1981200"/>
          </a:xfrm>
          <a:custGeom>
            <a:avLst/>
            <a:gdLst>
              <a:gd name="T0" fmla="*/ 0 w 1248"/>
              <a:gd name="T1" fmla="*/ 0 h 1248"/>
              <a:gd name="T2" fmla="*/ 0 w 1248"/>
              <a:gd name="T3" fmla="*/ 2147483647 h 1248"/>
              <a:gd name="T4" fmla="*/ 2147483647 w 1248"/>
              <a:gd name="T5" fmla="*/ 2147483647 h 1248"/>
              <a:gd name="T6" fmla="*/ 0 w 1248"/>
              <a:gd name="T7" fmla="*/ 0 h 1248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248"/>
              <a:gd name="T14" fmla="*/ 1248 w 1248"/>
              <a:gd name="T15" fmla="*/ 1248 h 12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248">
                <a:moveTo>
                  <a:pt x="0" y="0"/>
                </a:moveTo>
                <a:lnTo>
                  <a:pt x="0" y="1248"/>
                </a:lnTo>
                <a:lnTo>
                  <a:pt x="1248" y="1248"/>
                </a:lnTo>
                <a:lnTo>
                  <a:pt x="0" y="0"/>
                </a:lnTo>
                <a:close/>
              </a:path>
            </a:pathLst>
          </a:custGeom>
          <a:solidFill>
            <a:srgbClr val="33CC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49" name="Text Box 1043"/>
          <p:cNvSpPr txBox="1">
            <a:spLocks noChangeArrowheads="1"/>
          </p:cNvSpPr>
          <p:nvPr/>
        </p:nvSpPr>
        <p:spPr bwMode="auto">
          <a:xfrm>
            <a:off x="6045696" y="3566418"/>
            <a:ext cx="1447800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x+y=l</a:t>
            </a:r>
          </a:p>
        </p:txBody>
      </p:sp>
      <p:graphicFrame>
        <p:nvGraphicFramePr>
          <p:cNvPr id="14338" name="Object 10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887156"/>
              </p:ext>
            </p:extLst>
          </p:nvPr>
        </p:nvGraphicFramePr>
        <p:xfrm>
          <a:off x="4723631" y="389540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215640" progId="Equation.3">
                  <p:embed/>
                </p:oleObj>
              </mc:Choice>
              <mc:Fallback>
                <p:oleObj name="Equation" r:id="rId2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631" y="3895402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Text Box 1048"/>
          <p:cNvSpPr txBox="1">
            <a:spLocks noChangeArrowheads="1"/>
          </p:cNvSpPr>
          <p:nvPr/>
        </p:nvSpPr>
        <p:spPr bwMode="auto">
          <a:xfrm>
            <a:off x="5588496" y="371881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l</a:t>
            </a:r>
          </a:p>
        </p:txBody>
      </p:sp>
      <p:sp>
        <p:nvSpPr>
          <p:cNvPr id="14351" name="Text Box 1049"/>
          <p:cNvSpPr txBox="1">
            <a:spLocks noChangeArrowheads="1"/>
          </p:cNvSpPr>
          <p:nvPr/>
        </p:nvSpPr>
        <p:spPr bwMode="auto">
          <a:xfrm>
            <a:off x="7798296" y="577621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l</a:t>
            </a:r>
          </a:p>
        </p:txBody>
      </p:sp>
      <p:sp>
        <p:nvSpPr>
          <p:cNvPr id="14352" name="Text Box 1050"/>
          <p:cNvSpPr txBox="1">
            <a:spLocks noChangeArrowheads="1"/>
          </p:cNvSpPr>
          <p:nvPr/>
        </p:nvSpPr>
        <p:spPr bwMode="auto">
          <a:xfrm>
            <a:off x="5740896" y="570001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o</a:t>
            </a:r>
          </a:p>
        </p:txBody>
      </p:sp>
      <p:sp>
        <p:nvSpPr>
          <p:cNvPr id="14353" name="Line 1051"/>
          <p:cNvSpPr>
            <a:spLocks noChangeShapeType="1"/>
          </p:cNvSpPr>
          <p:nvPr/>
        </p:nvSpPr>
        <p:spPr bwMode="auto">
          <a:xfrm>
            <a:off x="6045696" y="4861818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54" name="Line 1052"/>
          <p:cNvSpPr>
            <a:spLocks noChangeShapeType="1"/>
          </p:cNvSpPr>
          <p:nvPr/>
        </p:nvSpPr>
        <p:spPr bwMode="auto">
          <a:xfrm>
            <a:off x="7036296" y="4861818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55" name="Line 1053"/>
          <p:cNvSpPr>
            <a:spLocks noChangeShapeType="1"/>
          </p:cNvSpPr>
          <p:nvPr/>
        </p:nvSpPr>
        <p:spPr bwMode="auto">
          <a:xfrm>
            <a:off x="6045696" y="4861818"/>
            <a:ext cx="990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30750" name="Freeform 1054"/>
          <p:cNvSpPr>
            <a:spLocks/>
          </p:cNvSpPr>
          <p:nvPr/>
        </p:nvSpPr>
        <p:spPr bwMode="auto">
          <a:xfrm>
            <a:off x="6045696" y="4861818"/>
            <a:ext cx="990600" cy="990600"/>
          </a:xfrm>
          <a:custGeom>
            <a:avLst/>
            <a:gdLst>
              <a:gd name="T0" fmla="*/ 0 w 624"/>
              <a:gd name="T1" fmla="*/ 0 h 624"/>
              <a:gd name="T2" fmla="*/ 2147483647 w 624"/>
              <a:gd name="T3" fmla="*/ 0 h 624"/>
              <a:gd name="T4" fmla="*/ 2147483647 w 624"/>
              <a:gd name="T5" fmla="*/ 2147483647 h 624"/>
              <a:gd name="T6" fmla="*/ 0 w 624"/>
              <a:gd name="T7" fmla="*/ 0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624"/>
              <a:gd name="T14" fmla="*/ 624 w 624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624">
                <a:moveTo>
                  <a:pt x="0" y="0"/>
                </a:moveTo>
                <a:lnTo>
                  <a:pt x="624" y="0"/>
                </a:lnTo>
                <a:lnTo>
                  <a:pt x="624" y="624"/>
                </a:lnTo>
                <a:lnTo>
                  <a:pt x="0" y="0"/>
                </a:lnTo>
                <a:close/>
              </a:path>
            </a:pathLst>
          </a:cu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 sz="4000"/>
          </a:p>
        </p:txBody>
      </p:sp>
      <p:sp>
        <p:nvSpPr>
          <p:cNvPr id="14357" name="Text Box 1055"/>
          <p:cNvSpPr txBox="1">
            <a:spLocks noChangeArrowheads="1"/>
          </p:cNvSpPr>
          <p:nvPr/>
        </p:nvSpPr>
        <p:spPr bwMode="auto">
          <a:xfrm>
            <a:off x="5436096" y="463321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l /2</a:t>
            </a:r>
          </a:p>
        </p:txBody>
      </p:sp>
      <p:sp>
        <p:nvSpPr>
          <p:cNvPr id="14358" name="Text Box 1056"/>
          <p:cNvSpPr txBox="1">
            <a:spLocks noChangeArrowheads="1"/>
          </p:cNvSpPr>
          <p:nvPr/>
        </p:nvSpPr>
        <p:spPr bwMode="auto">
          <a:xfrm>
            <a:off x="6731496" y="585241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i="1"/>
              <a:t>l /2</a:t>
            </a:r>
          </a:p>
        </p:txBody>
      </p:sp>
      <p:graphicFrame>
        <p:nvGraphicFramePr>
          <p:cNvPr id="30753" name="Object 10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739652"/>
              </p:ext>
            </p:extLst>
          </p:nvPr>
        </p:nvGraphicFramePr>
        <p:xfrm>
          <a:off x="604069" y="4190157"/>
          <a:ext cx="47212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539800" imgH="215640" progId="Equation.3">
                  <p:embed/>
                </p:oleObj>
              </mc:Choice>
              <mc:Fallback>
                <p:oleObj name="公式" r:id="rId4" imgW="253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69" y="4190157"/>
                        <a:ext cx="47212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6" name="Object 10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270518"/>
              </p:ext>
            </p:extLst>
          </p:nvPr>
        </p:nvGraphicFramePr>
        <p:xfrm>
          <a:off x="1115616" y="2060848"/>
          <a:ext cx="2601912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15640" progId="Equation.3">
                  <p:embed/>
                </p:oleObj>
              </mc:Choice>
              <mc:Fallback>
                <p:oleObj name="Equation" r:id="rId6" imgW="1091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060848"/>
                        <a:ext cx="2601912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7" name="Object 1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536411"/>
              </p:ext>
            </p:extLst>
          </p:nvPr>
        </p:nvGraphicFramePr>
        <p:xfrm>
          <a:off x="1181695" y="2510532"/>
          <a:ext cx="62706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44720" imgH="495000" progId="Equation.DSMT4">
                  <p:embed/>
                </p:oleObj>
              </mc:Choice>
              <mc:Fallback>
                <p:oleObj name="Equation" r:id="rId8" imgW="284472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695" y="2510532"/>
                        <a:ext cx="627062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10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76341"/>
              </p:ext>
            </p:extLst>
          </p:nvPr>
        </p:nvGraphicFramePr>
        <p:xfrm>
          <a:off x="486371" y="4797152"/>
          <a:ext cx="2357437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65160" imgH="660240" progId="Equation.3">
                  <p:embed/>
                </p:oleObj>
              </mc:Choice>
              <mc:Fallback>
                <p:oleObj name="Equation" r:id="rId10" imgW="9651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371" y="4797152"/>
                        <a:ext cx="2357437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9" name="Text Box 1063"/>
          <p:cNvSpPr txBox="1">
            <a:spLocks noChangeArrowheads="1"/>
          </p:cNvSpPr>
          <p:nvPr/>
        </p:nvSpPr>
        <p:spPr bwMode="auto">
          <a:xfrm>
            <a:off x="573906" y="3845992"/>
            <a:ext cx="1970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b="1" dirty="0"/>
              <a:t>所求概率为</a:t>
            </a:r>
          </a:p>
        </p:txBody>
      </p:sp>
      <p:pic>
        <p:nvPicPr>
          <p:cNvPr id="30761" name="Picture 1065" descr="u=4071768608,2259633986&amp;fm=0&amp;gp=0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292" y="5883870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55"/>
          <p:cNvSpPr txBox="1">
            <a:spLocks noChangeArrowheads="1"/>
          </p:cNvSpPr>
          <p:nvPr/>
        </p:nvSpPr>
        <p:spPr bwMode="auto">
          <a:xfrm>
            <a:off x="2742927" y="6237312"/>
            <a:ext cx="319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 dirty="0"/>
              <a:t>思考</a:t>
            </a:r>
            <a:r>
              <a:rPr lang="en-US" altLang="zh-CN" sz="4000" b="1" dirty="0"/>
              <a:t>: </a:t>
            </a:r>
            <a:r>
              <a:rPr lang="zh-CN" altLang="en-US" sz="4000" b="1" dirty="0"/>
              <a:t>边缘分布？</a:t>
            </a:r>
          </a:p>
        </p:txBody>
      </p:sp>
    </p:spTree>
    <p:extLst>
      <p:ext uri="{BB962C8B-B14F-4D97-AF65-F5344CB8AC3E}">
        <p14:creationId xmlns:p14="http://schemas.microsoft.com/office/powerpoint/2010/main" val="17068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utoUpdateAnimBg="0"/>
      <p:bldP spid="30750" grpId="0" animBg="1"/>
      <p:bldP spid="30759" grpId="0" autoUpdateAnimBg="0"/>
      <p:bldP spid="26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390" y="692696"/>
            <a:ext cx="871296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二战后期</a:t>
            </a:r>
            <a:r>
              <a:rPr lang="en-US" altLang="zh-CN" sz="3200" dirty="0"/>
              <a:t>, </a:t>
            </a:r>
            <a:r>
              <a:rPr lang="zh-CN" altLang="en-US" sz="3200" dirty="0"/>
              <a:t>一批从事原子弹研究的美国科学家</a:t>
            </a:r>
            <a:r>
              <a:rPr lang="en-US" altLang="zh-CN" sz="3200" dirty="0"/>
              <a:t>, </a:t>
            </a:r>
            <a:r>
              <a:rPr lang="zh-CN" altLang="en-US" sz="3200" dirty="0"/>
              <a:t>与第一架数字电子计算机的诞生几乎同时提出了一系列</a:t>
            </a:r>
            <a:r>
              <a:rPr lang="zh-CN" altLang="en-US" sz="3200" dirty="0">
                <a:solidFill>
                  <a:srgbClr val="FF0000"/>
                </a:solidFill>
              </a:rPr>
              <a:t>随机模拟的计算方案</a:t>
            </a:r>
            <a:r>
              <a:rPr lang="en-US" altLang="zh-CN" sz="3200" dirty="0"/>
              <a:t>:</a:t>
            </a:r>
            <a:r>
              <a:rPr lang="zh-CN" altLang="en-US" sz="3200" dirty="0"/>
              <a:t>一大类是关于粒子运动的模拟</a:t>
            </a:r>
            <a:r>
              <a:rPr lang="en-US" altLang="zh-CN" sz="3200" dirty="0"/>
              <a:t>, </a:t>
            </a:r>
            <a:r>
              <a:rPr lang="zh-CN" altLang="en-US" sz="3200" dirty="0"/>
              <a:t>另一大类则是以积分计算为代表的新计算方法</a:t>
            </a:r>
            <a:r>
              <a:rPr lang="en-US" altLang="zh-CN" sz="3200" dirty="0"/>
              <a:t>. </a:t>
            </a:r>
            <a:r>
              <a:rPr lang="zh-CN" altLang="en-US" sz="3200" dirty="0"/>
              <a:t>他们还以赌城的名字命名这类方法</a:t>
            </a:r>
            <a:r>
              <a:rPr lang="en-US" altLang="zh-CN" sz="3200" dirty="0"/>
              <a:t>, </a:t>
            </a:r>
            <a:r>
              <a:rPr lang="zh-CN" altLang="en-US" sz="3200" dirty="0"/>
              <a:t>这就是著名的蒙特卡罗</a:t>
            </a:r>
            <a:r>
              <a:rPr lang="en-US" altLang="zh-CN" sz="3200" dirty="0"/>
              <a:t>(Monte Carlo)</a:t>
            </a:r>
            <a:r>
              <a:rPr lang="zh-CN" altLang="en-US" sz="3200" dirty="0"/>
              <a:t>方法</a:t>
            </a:r>
            <a:r>
              <a:rPr lang="en-US" altLang="zh-CN" sz="3200" dirty="0"/>
              <a:t>.</a:t>
            </a:r>
            <a:r>
              <a:rPr lang="zh-CN" altLang="en-US" sz="3200" dirty="0"/>
              <a:t>下面介绍定积分计算的蒙特卡罗法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94387"/>
            <a:ext cx="4778569" cy="112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3" y="3415286"/>
            <a:ext cx="622952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3" y="3884537"/>
            <a:ext cx="3596433" cy="106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01" y="3964089"/>
            <a:ext cx="1942134" cy="90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255118"/>
            <a:ext cx="23050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4" y="4954029"/>
            <a:ext cx="4447963" cy="160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20" y="5085184"/>
            <a:ext cx="196717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23" y="6111887"/>
            <a:ext cx="45148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51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539750" y="762000"/>
            <a:ext cx="3276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aseline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</a:rPr>
              <a:t>五.二维正态分布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614363" y="1468438"/>
            <a:ext cx="1365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000000"/>
                </a:solidFill>
              </a:rPr>
              <a:t>定义</a:t>
            </a:r>
            <a:r>
              <a:rPr lang="en-US" altLang="zh-CN" baseline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676400" y="1484313"/>
            <a:ext cx="671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二维随机变量( 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en-US" altLang="zh-CN" baseline="0">
                <a:solidFill>
                  <a:srgbClr val="000000"/>
                </a:solidFill>
              </a:rPr>
              <a:t>,</a:t>
            </a:r>
            <a:r>
              <a:rPr lang="en-US" altLang="zh-CN" i="1" baseline="0">
                <a:solidFill>
                  <a:srgbClr val="000000"/>
                </a:solidFill>
              </a:rPr>
              <a:t>Y </a:t>
            </a:r>
            <a:r>
              <a:rPr lang="en-US" altLang="zh-CN" baseline="0">
                <a:solidFill>
                  <a:srgbClr val="000000"/>
                </a:solidFill>
              </a:rPr>
              <a:t>)</a:t>
            </a:r>
            <a:r>
              <a:rPr lang="zh-CN" altLang="en-US" baseline="0">
                <a:solidFill>
                  <a:srgbClr val="000000"/>
                </a:solidFill>
              </a:rPr>
              <a:t>的联合概率密度为</a:t>
            </a:r>
            <a:endParaRPr lang="en-US" altLang="zh-CN" baseline="0">
              <a:solidFill>
                <a:srgbClr val="000000"/>
              </a:solidFill>
            </a:endParaRPr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539750" y="2122488"/>
          <a:ext cx="7993063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746160" imgH="1066680" progId="Equation.3">
                  <p:embed/>
                </p:oleObj>
              </mc:Choice>
              <mc:Fallback>
                <p:oleObj name="公式" r:id="rId2" imgW="3746160" imgH="1066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122488"/>
                        <a:ext cx="7993063" cy="237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68313" y="4492625"/>
            <a:ext cx="8083550" cy="466725"/>
            <a:chOff x="648" y="2272"/>
            <a:chExt cx="5092" cy="294"/>
          </a:xfrm>
        </p:grpSpPr>
        <p:sp>
          <p:nvSpPr>
            <p:cNvPr id="25641" name="Line 7"/>
            <p:cNvSpPr>
              <a:spLocks noChangeShapeType="1"/>
            </p:cNvSpPr>
            <p:nvPr/>
          </p:nvSpPr>
          <p:spPr bwMode="auto">
            <a:xfrm>
              <a:off x="5247" y="2301"/>
              <a:ext cx="1" cy="2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2" name="Line 8"/>
            <p:cNvSpPr>
              <a:spLocks noChangeShapeType="1"/>
            </p:cNvSpPr>
            <p:nvPr/>
          </p:nvSpPr>
          <p:spPr bwMode="auto">
            <a:xfrm>
              <a:off x="5425" y="2301"/>
              <a:ext cx="1" cy="2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Rectangle 9"/>
            <p:cNvSpPr>
              <a:spLocks noChangeArrowheads="1"/>
            </p:cNvSpPr>
            <p:nvPr/>
          </p:nvSpPr>
          <p:spPr bwMode="auto">
            <a:xfrm>
              <a:off x="5636" y="2296"/>
              <a:ext cx="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1</a:t>
              </a:r>
              <a:endParaRPr lang="zh-CN" altLang="en-US" baseline="0"/>
            </a:p>
          </p:txBody>
        </p:sp>
        <p:sp>
          <p:nvSpPr>
            <p:cNvPr id="25644" name="Rectangle 10"/>
            <p:cNvSpPr>
              <a:spLocks noChangeArrowheads="1"/>
            </p:cNvSpPr>
            <p:nvPr/>
          </p:nvSpPr>
          <p:spPr bwMode="auto">
            <a:xfrm>
              <a:off x="5164" y="2296"/>
              <a:ext cx="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,</a:t>
              </a:r>
              <a:endParaRPr lang="zh-CN" altLang="en-US" baseline="0"/>
            </a:p>
          </p:txBody>
        </p:sp>
        <p:sp>
          <p:nvSpPr>
            <p:cNvPr id="25645" name="Rectangle 11"/>
            <p:cNvSpPr>
              <a:spLocks noChangeArrowheads="1"/>
            </p:cNvSpPr>
            <p:nvPr/>
          </p:nvSpPr>
          <p:spPr bwMode="auto">
            <a:xfrm>
              <a:off x="5063" y="2296"/>
              <a:ext cx="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0</a:t>
              </a:r>
              <a:endParaRPr lang="zh-CN" altLang="en-US" baseline="0"/>
            </a:p>
          </p:txBody>
        </p:sp>
        <p:sp>
          <p:nvSpPr>
            <p:cNvPr id="25646" name="Rectangle 12"/>
            <p:cNvSpPr>
              <a:spLocks noChangeArrowheads="1"/>
            </p:cNvSpPr>
            <p:nvPr/>
          </p:nvSpPr>
          <p:spPr bwMode="auto">
            <a:xfrm>
              <a:off x="4563" y="2296"/>
              <a:ext cx="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,</a:t>
              </a:r>
              <a:endParaRPr lang="zh-CN" altLang="en-US" baseline="0"/>
            </a:p>
          </p:txBody>
        </p:sp>
        <p:sp>
          <p:nvSpPr>
            <p:cNvPr id="25647" name="Rectangle 13"/>
            <p:cNvSpPr>
              <a:spLocks noChangeArrowheads="1"/>
            </p:cNvSpPr>
            <p:nvPr/>
          </p:nvSpPr>
          <p:spPr bwMode="auto">
            <a:xfrm>
              <a:off x="4462" y="2296"/>
              <a:ext cx="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0</a:t>
              </a:r>
              <a:endParaRPr lang="zh-CN" altLang="en-US" baseline="0"/>
            </a:p>
          </p:txBody>
        </p:sp>
        <p:sp>
          <p:nvSpPr>
            <p:cNvPr id="25648" name="Rectangle 14"/>
            <p:cNvSpPr>
              <a:spLocks noChangeArrowheads="1"/>
            </p:cNvSpPr>
            <p:nvPr/>
          </p:nvSpPr>
          <p:spPr bwMode="auto">
            <a:xfrm>
              <a:off x="4778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2</a:t>
              </a:r>
              <a:endParaRPr lang="zh-CN" altLang="en-US" baseline="0"/>
            </a:p>
          </p:txBody>
        </p:sp>
        <p:sp>
          <p:nvSpPr>
            <p:cNvPr id="25649" name="Rectangle 15"/>
            <p:cNvSpPr>
              <a:spLocks noChangeArrowheads="1"/>
            </p:cNvSpPr>
            <p:nvPr/>
          </p:nvSpPr>
          <p:spPr bwMode="auto">
            <a:xfrm>
              <a:off x="4181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1</a:t>
              </a:r>
              <a:endParaRPr lang="zh-CN" altLang="en-US" baseline="0"/>
            </a:p>
          </p:txBody>
        </p:sp>
        <p:sp>
          <p:nvSpPr>
            <p:cNvPr id="25650" name="Rectangle 16"/>
            <p:cNvSpPr>
              <a:spLocks noChangeArrowheads="1"/>
            </p:cNvSpPr>
            <p:nvPr/>
          </p:nvSpPr>
          <p:spPr bwMode="auto">
            <a:xfrm>
              <a:off x="2371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2</a:t>
              </a:r>
              <a:endParaRPr lang="zh-CN" altLang="en-US" baseline="0"/>
            </a:p>
          </p:txBody>
        </p:sp>
        <p:sp>
          <p:nvSpPr>
            <p:cNvPr id="25651" name="Rectangle 17"/>
            <p:cNvSpPr>
              <a:spLocks noChangeArrowheads="1"/>
            </p:cNvSpPr>
            <p:nvPr/>
          </p:nvSpPr>
          <p:spPr bwMode="auto">
            <a:xfrm>
              <a:off x="1967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1</a:t>
              </a:r>
              <a:endParaRPr lang="zh-CN" altLang="en-US" baseline="0"/>
            </a:p>
          </p:txBody>
        </p:sp>
        <p:sp>
          <p:nvSpPr>
            <p:cNvPr id="25652" name="Rectangle 18"/>
            <p:cNvSpPr>
              <a:spLocks noChangeArrowheads="1"/>
            </p:cNvSpPr>
            <p:nvPr/>
          </p:nvSpPr>
          <p:spPr bwMode="auto">
            <a:xfrm>
              <a:off x="1567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2</a:t>
              </a:r>
              <a:endParaRPr lang="zh-CN" altLang="en-US" baseline="0"/>
            </a:p>
          </p:txBody>
        </p:sp>
        <p:sp>
          <p:nvSpPr>
            <p:cNvPr id="25653" name="Rectangle 19"/>
            <p:cNvSpPr>
              <a:spLocks noChangeArrowheads="1"/>
            </p:cNvSpPr>
            <p:nvPr/>
          </p:nvSpPr>
          <p:spPr bwMode="auto">
            <a:xfrm>
              <a:off x="1185" y="24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/>
                <a:t>1</a:t>
              </a:r>
              <a:endParaRPr lang="zh-CN" altLang="en-US" baseline="0"/>
            </a:p>
          </p:txBody>
        </p:sp>
        <p:sp>
          <p:nvSpPr>
            <p:cNvPr id="25654" name="Rectangle 20"/>
            <p:cNvSpPr>
              <a:spLocks noChangeArrowheads="1"/>
            </p:cNvSpPr>
            <p:nvPr/>
          </p:nvSpPr>
          <p:spPr bwMode="auto">
            <a:xfrm>
              <a:off x="5484" y="2272"/>
              <a:ext cx="1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Symbol" pitchFamily="18" charset="2"/>
                </a:rPr>
                <a:t>&lt;</a:t>
              </a:r>
              <a:endParaRPr lang="zh-CN" altLang="en-US" baseline="0"/>
            </a:p>
          </p:txBody>
        </p:sp>
        <p:sp>
          <p:nvSpPr>
            <p:cNvPr id="25655" name="Rectangle 21"/>
            <p:cNvSpPr>
              <a:spLocks noChangeArrowheads="1"/>
            </p:cNvSpPr>
            <p:nvPr/>
          </p:nvSpPr>
          <p:spPr bwMode="auto">
            <a:xfrm>
              <a:off x="4904" y="2272"/>
              <a:ext cx="1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Symbol" pitchFamily="18" charset="2"/>
                </a:rPr>
                <a:t>&gt;</a:t>
              </a:r>
              <a:endParaRPr lang="zh-CN" altLang="en-US" baseline="0"/>
            </a:p>
          </p:txBody>
        </p:sp>
        <p:sp>
          <p:nvSpPr>
            <p:cNvPr id="25656" name="Rectangle 22"/>
            <p:cNvSpPr>
              <a:spLocks noChangeArrowheads="1"/>
            </p:cNvSpPr>
            <p:nvPr/>
          </p:nvSpPr>
          <p:spPr bwMode="auto">
            <a:xfrm>
              <a:off x="4303" y="2272"/>
              <a:ext cx="1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Symbol" pitchFamily="18" charset="2"/>
                </a:rPr>
                <a:t>&gt;</a:t>
              </a:r>
              <a:endParaRPr lang="zh-CN" altLang="en-US" baseline="0"/>
            </a:p>
          </p:txBody>
        </p:sp>
        <p:sp>
          <p:nvSpPr>
            <p:cNvPr id="25657" name="Rectangle 23"/>
            <p:cNvSpPr>
              <a:spLocks noChangeArrowheads="1"/>
            </p:cNvSpPr>
            <p:nvPr/>
          </p:nvSpPr>
          <p:spPr bwMode="auto">
            <a:xfrm>
              <a:off x="5278" y="2272"/>
              <a:ext cx="1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r</a:t>
              </a:r>
              <a:endParaRPr lang="en-US" altLang="zh-CN" baseline="0"/>
            </a:p>
          </p:txBody>
        </p:sp>
        <p:sp>
          <p:nvSpPr>
            <p:cNvPr id="25658" name="Rectangle 24"/>
            <p:cNvSpPr>
              <a:spLocks noChangeArrowheads="1"/>
            </p:cNvSpPr>
            <p:nvPr/>
          </p:nvSpPr>
          <p:spPr bwMode="auto">
            <a:xfrm>
              <a:off x="4623" y="2272"/>
              <a:ext cx="1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s</a:t>
              </a:r>
              <a:endParaRPr lang="en-US" altLang="zh-CN" baseline="0"/>
            </a:p>
          </p:txBody>
        </p:sp>
        <p:sp>
          <p:nvSpPr>
            <p:cNvPr id="25659" name="Rectangle 25"/>
            <p:cNvSpPr>
              <a:spLocks noChangeArrowheads="1"/>
            </p:cNvSpPr>
            <p:nvPr/>
          </p:nvSpPr>
          <p:spPr bwMode="auto">
            <a:xfrm>
              <a:off x="4034" y="2272"/>
              <a:ext cx="1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s</a:t>
              </a:r>
              <a:endParaRPr lang="en-US" altLang="zh-CN" baseline="0"/>
            </a:p>
          </p:txBody>
        </p:sp>
        <p:sp>
          <p:nvSpPr>
            <p:cNvPr id="25660" name="Rectangle 26"/>
            <p:cNvSpPr>
              <a:spLocks noChangeArrowheads="1"/>
            </p:cNvSpPr>
            <p:nvPr/>
          </p:nvSpPr>
          <p:spPr bwMode="auto">
            <a:xfrm>
              <a:off x="2624" y="2272"/>
              <a:ext cx="1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r</a:t>
              </a:r>
              <a:endParaRPr lang="en-US" altLang="zh-CN" baseline="0"/>
            </a:p>
          </p:txBody>
        </p:sp>
        <p:sp>
          <p:nvSpPr>
            <p:cNvPr id="25661" name="Rectangle 27"/>
            <p:cNvSpPr>
              <a:spLocks noChangeArrowheads="1"/>
            </p:cNvSpPr>
            <p:nvPr/>
          </p:nvSpPr>
          <p:spPr bwMode="auto">
            <a:xfrm>
              <a:off x="2216" y="2272"/>
              <a:ext cx="1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s</a:t>
              </a:r>
              <a:endParaRPr lang="en-US" altLang="zh-CN" baseline="0"/>
            </a:p>
          </p:txBody>
        </p:sp>
        <p:sp>
          <p:nvSpPr>
            <p:cNvPr id="25662" name="Rectangle 28"/>
            <p:cNvSpPr>
              <a:spLocks noChangeArrowheads="1"/>
            </p:cNvSpPr>
            <p:nvPr/>
          </p:nvSpPr>
          <p:spPr bwMode="auto">
            <a:xfrm>
              <a:off x="1820" y="2272"/>
              <a:ext cx="1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s</a:t>
              </a:r>
              <a:endParaRPr lang="en-US" altLang="zh-CN" baseline="0"/>
            </a:p>
          </p:txBody>
        </p:sp>
        <p:sp>
          <p:nvSpPr>
            <p:cNvPr id="25663" name="Rectangle 29"/>
            <p:cNvSpPr>
              <a:spLocks noChangeArrowheads="1"/>
            </p:cNvSpPr>
            <p:nvPr/>
          </p:nvSpPr>
          <p:spPr bwMode="auto">
            <a:xfrm>
              <a:off x="1434" y="2272"/>
              <a:ext cx="1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m</a:t>
              </a:r>
              <a:endParaRPr lang="en-US" altLang="zh-CN" baseline="0"/>
            </a:p>
          </p:txBody>
        </p:sp>
        <p:sp>
          <p:nvSpPr>
            <p:cNvPr id="25664" name="Rectangle 30"/>
            <p:cNvSpPr>
              <a:spLocks noChangeArrowheads="1"/>
            </p:cNvSpPr>
            <p:nvPr/>
          </p:nvSpPr>
          <p:spPr bwMode="auto">
            <a:xfrm>
              <a:off x="1060" y="2272"/>
              <a:ext cx="1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latin typeface="Symbol" pitchFamily="18" charset="2"/>
                </a:rPr>
                <a:t>m</a:t>
              </a:r>
              <a:endParaRPr lang="en-US" altLang="zh-CN" baseline="0"/>
            </a:p>
          </p:txBody>
        </p:sp>
        <p:sp>
          <p:nvSpPr>
            <p:cNvPr id="25665" name="Rectangle 31"/>
            <p:cNvSpPr>
              <a:spLocks noChangeArrowheads="1"/>
            </p:cNvSpPr>
            <p:nvPr/>
          </p:nvSpPr>
          <p:spPr bwMode="auto">
            <a:xfrm>
              <a:off x="2798" y="2302"/>
              <a:ext cx="12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均为常数，且</a:t>
              </a:r>
              <a:endParaRPr lang="zh-CN" altLang="en-US" baseline="0"/>
            </a:p>
          </p:txBody>
        </p:sp>
        <p:sp>
          <p:nvSpPr>
            <p:cNvPr id="25666" name="Rectangle 32"/>
            <p:cNvSpPr>
              <a:spLocks noChangeArrowheads="1"/>
            </p:cNvSpPr>
            <p:nvPr/>
          </p:nvSpPr>
          <p:spPr bwMode="auto">
            <a:xfrm>
              <a:off x="2418" y="2302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，</a:t>
              </a:r>
              <a:endParaRPr lang="zh-CN" altLang="en-US" baseline="0"/>
            </a:p>
          </p:txBody>
        </p:sp>
        <p:sp>
          <p:nvSpPr>
            <p:cNvPr id="25667" name="Rectangle 33"/>
            <p:cNvSpPr>
              <a:spLocks noChangeArrowheads="1"/>
            </p:cNvSpPr>
            <p:nvPr/>
          </p:nvSpPr>
          <p:spPr bwMode="auto">
            <a:xfrm>
              <a:off x="2010" y="2302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，</a:t>
              </a:r>
              <a:endParaRPr lang="zh-CN" altLang="en-US" baseline="0"/>
            </a:p>
          </p:txBody>
        </p:sp>
        <p:sp>
          <p:nvSpPr>
            <p:cNvPr id="25668" name="Rectangle 34"/>
            <p:cNvSpPr>
              <a:spLocks noChangeArrowheads="1"/>
            </p:cNvSpPr>
            <p:nvPr/>
          </p:nvSpPr>
          <p:spPr bwMode="auto">
            <a:xfrm>
              <a:off x="1614" y="2302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，</a:t>
              </a:r>
              <a:endParaRPr lang="zh-CN" altLang="en-US" baseline="0"/>
            </a:p>
          </p:txBody>
        </p:sp>
        <p:sp>
          <p:nvSpPr>
            <p:cNvPr id="25669" name="Rectangle 35"/>
            <p:cNvSpPr>
              <a:spLocks noChangeArrowheads="1"/>
            </p:cNvSpPr>
            <p:nvPr/>
          </p:nvSpPr>
          <p:spPr bwMode="auto">
            <a:xfrm>
              <a:off x="1229" y="2302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，</a:t>
              </a:r>
              <a:endParaRPr lang="zh-CN" altLang="en-US" baseline="0"/>
            </a:p>
          </p:txBody>
        </p:sp>
        <p:sp>
          <p:nvSpPr>
            <p:cNvPr id="25670" name="Rectangle 36"/>
            <p:cNvSpPr>
              <a:spLocks noChangeArrowheads="1"/>
            </p:cNvSpPr>
            <p:nvPr/>
          </p:nvSpPr>
          <p:spPr bwMode="auto">
            <a:xfrm>
              <a:off x="648" y="2302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其中</a:t>
              </a:r>
              <a:endParaRPr lang="zh-CN" altLang="en-US" baseline="0"/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825625" y="5500688"/>
            <a:ext cx="5610225" cy="736600"/>
            <a:chOff x="870" y="3238"/>
            <a:chExt cx="3263" cy="464"/>
          </a:xfrm>
        </p:grpSpPr>
        <p:sp>
          <p:nvSpPr>
            <p:cNvPr id="25617" name="Rectangle 38"/>
            <p:cNvSpPr>
              <a:spLocks noChangeArrowheads="1"/>
            </p:cNvSpPr>
            <p:nvPr/>
          </p:nvSpPr>
          <p:spPr bwMode="auto">
            <a:xfrm>
              <a:off x="870" y="3334"/>
              <a:ext cx="8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18" name="Rectangle 39"/>
            <p:cNvSpPr>
              <a:spLocks noChangeArrowheads="1"/>
            </p:cNvSpPr>
            <p:nvPr/>
          </p:nvSpPr>
          <p:spPr bwMode="auto">
            <a:xfrm>
              <a:off x="1485" y="3334"/>
              <a:ext cx="8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19" name="Rectangle 40"/>
            <p:cNvSpPr>
              <a:spLocks noChangeArrowheads="1"/>
            </p:cNvSpPr>
            <p:nvPr/>
          </p:nvSpPr>
          <p:spPr bwMode="auto">
            <a:xfrm>
              <a:off x="2046" y="3238"/>
              <a:ext cx="11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20" name="Rectangle 41"/>
            <p:cNvSpPr>
              <a:spLocks noChangeArrowheads="1"/>
            </p:cNvSpPr>
            <p:nvPr/>
          </p:nvSpPr>
          <p:spPr bwMode="auto">
            <a:xfrm>
              <a:off x="4019" y="3238"/>
              <a:ext cx="11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21" name="Rectangle 42"/>
            <p:cNvSpPr>
              <a:spLocks noChangeArrowheads="1"/>
            </p:cNvSpPr>
            <p:nvPr/>
          </p:nvSpPr>
          <p:spPr bwMode="auto">
            <a:xfrm>
              <a:off x="3830" y="3409"/>
              <a:ext cx="1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r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22" name="Rectangle 43"/>
            <p:cNvSpPr>
              <a:spLocks noChangeArrowheads="1"/>
            </p:cNvSpPr>
            <p:nvPr/>
          </p:nvSpPr>
          <p:spPr bwMode="auto">
            <a:xfrm>
              <a:off x="3316" y="3409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23" name="Rectangle 44"/>
            <p:cNvSpPr>
              <a:spLocks noChangeArrowheads="1"/>
            </p:cNvSpPr>
            <p:nvPr/>
          </p:nvSpPr>
          <p:spPr bwMode="auto">
            <a:xfrm>
              <a:off x="2956" y="3409"/>
              <a:ext cx="1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24" name="Rectangle 45"/>
            <p:cNvSpPr>
              <a:spLocks noChangeArrowheads="1"/>
            </p:cNvSpPr>
            <p:nvPr/>
          </p:nvSpPr>
          <p:spPr bwMode="auto">
            <a:xfrm>
              <a:off x="2464" y="3409"/>
              <a:ext cx="1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25" name="Rectangle 46"/>
            <p:cNvSpPr>
              <a:spLocks noChangeArrowheads="1"/>
            </p:cNvSpPr>
            <p:nvPr/>
          </p:nvSpPr>
          <p:spPr bwMode="auto">
            <a:xfrm>
              <a:off x="2119" y="3409"/>
              <a:ext cx="1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26" name="Rectangle 47"/>
            <p:cNvSpPr>
              <a:spLocks noChangeArrowheads="1"/>
            </p:cNvSpPr>
            <p:nvPr/>
          </p:nvSpPr>
          <p:spPr bwMode="auto">
            <a:xfrm>
              <a:off x="3706" y="3433"/>
              <a:ext cx="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27" name="Rectangle 48"/>
            <p:cNvSpPr>
              <a:spLocks noChangeArrowheads="1"/>
            </p:cNvSpPr>
            <p:nvPr/>
          </p:nvSpPr>
          <p:spPr bwMode="auto">
            <a:xfrm>
              <a:off x="3237" y="3433"/>
              <a:ext cx="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28" name="Rectangle 49"/>
            <p:cNvSpPr>
              <a:spLocks noChangeArrowheads="1"/>
            </p:cNvSpPr>
            <p:nvPr/>
          </p:nvSpPr>
          <p:spPr bwMode="auto">
            <a:xfrm>
              <a:off x="2840" y="3433"/>
              <a:ext cx="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29" name="Rectangle 50"/>
            <p:cNvSpPr>
              <a:spLocks noChangeArrowheads="1"/>
            </p:cNvSpPr>
            <p:nvPr/>
          </p:nvSpPr>
          <p:spPr bwMode="auto">
            <a:xfrm>
              <a:off x="2385" y="3433"/>
              <a:ext cx="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0" name="Rectangle 51"/>
            <p:cNvSpPr>
              <a:spLocks noChangeArrowheads="1"/>
            </p:cNvSpPr>
            <p:nvPr/>
          </p:nvSpPr>
          <p:spPr bwMode="auto">
            <a:xfrm>
              <a:off x="1194" y="3433"/>
              <a:ext cx="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1" name="Rectangle 52"/>
            <p:cNvSpPr>
              <a:spLocks noChangeArrowheads="1"/>
            </p:cNvSpPr>
            <p:nvPr/>
          </p:nvSpPr>
          <p:spPr bwMode="auto">
            <a:xfrm>
              <a:off x="3611" y="3398"/>
              <a:ext cx="5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2" name="Rectangle 53"/>
            <p:cNvSpPr>
              <a:spLocks noChangeArrowheads="1"/>
            </p:cNvSpPr>
            <p:nvPr/>
          </p:nvSpPr>
          <p:spPr bwMode="auto">
            <a:xfrm>
              <a:off x="3518" y="3558"/>
              <a:ext cx="5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3" name="Rectangle 54"/>
            <p:cNvSpPr>
              <a:spLocks noChangeArrowheads="1"/>
            </p:cNvSpPr>
            <p:nvPr/>
          </p:nvSpPr>
          <p:spPr bwMode="auto">
            <a:xfrm>
              <a:off x="3129" y="3558"/>
              <a:ext cx="5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4" name="Rectangle 55"/>
            <p:cNvSpPr>
              <a:spLocks noChangeArrowheads="1"/>
            </p:cNvSpPr>
            <p:nvPr/>
          </p:nvSpPr>
          <p:spPr bwMode="auto">
            <a:xfrm>
              <a:off x="2745" y="3398"/>
              <a:ext cx="5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5" name="Rectangle 56"/>
            <p:cNvSpPr>
              <a:spLocks noChangeArrowheads="1"/>
            </p:cNvSpPr>
            <p:nvPr/>
          </p:nvSpPr>
          <p:spPr bwMode="auto">
            <a:xfrm>
              <a:off x="2657" y="3558"/>
              <a:ext cx="5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6" name="Rectangle 57"/>
            <p:cNvSpPr>
              <a:spLocks noChangeArrowheads="1"/>
            </p:cNvSpPr>
            <p:nvPr/>
          </p:nvSpPr>
          <p:spPr bwMode="auto">
            <a:xfrm>
              <a:off x="2283" y="3558"/>
              <a:ext cx="5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5637" name="Rectangle 58"/>
            <p:cNvSpPr>
              <a:spLocks noChangeArrowheads="1"/>
            </p:cNvSpPr>
            <p:nvPr/>
          </p:nvSpPr>
          <p:spPr bwMode="auto">
            <a:xfrm>
              <a:off x="1816" y="3433"/>
              <a:ext cx="1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38" name="Rectangle 59"/>
            <p:cNvSpPr>
              <a:spLocks noChangeArrowheads="1"/>
            </p:cNvSpPr>
            <p:nvPr/>
          </p:nvSpPr>
          <p:spPr bwMode="auto">
            <a:xfrm>
              <a:off x="1273" y="3433"/>
              <a:ext cx="1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39" name="Rectangle 60"/>
            <p:cNvSpPr>
              <a:spLocks noChangeArrowheads="1"/>
            </p:cNvSpPr>
            <p:nvPr/>
          </p:nvSpPr>
          <p:spPr bwMode="auto">
            <a:xfrm>
              <a:off x="978" y="3433"/>
              <a:ext cx="1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40" name="Rectangle 61"/>
            <p:cNvSpPr>
              <a:spLocks noChangeArrowheads="1"/>
            </p:cNvSpPr>
            <p:nvPr/>
          </p:nvSpPr>
          <p:spPr bwMode="auto">
            <a:xfrm>
              <a:off x="1546" y="3439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～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539750" y="5006975"/>
            <a:ext cx="5788025" cy="593725"/>
            <a:chOff x="340" y="2983"/>
            <a:chExt cx="3646" cy="374"/>
          </a:xfrm>
        </p:grpSpPr>
        <p:sp>
          <p:nvSpPr>
            <p:cNvPr id="25609" name="Rectangle 63"/>
            <p:cNvSpPr>
              <a:spLocks noChangeArrowheads="1"/>
            </p:cNvSpPr>
            <p:nvPr/>
          </p:nvSpPr>
          <p:spPr bwMode="auto">
            <a:xfrm>
              <a:off x="605" y="2983"/>
              <a:ext cx="9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latin typeface="Symbol" pitchFamily="18" charset="2"/>
                </a:rPr>
                <a:t>(</a:t>
              </a:r>
              <a:endParaRPr lang="zh-CN" altLang="en-US" baseline="0"/>
            </a:p>
          </p:txBody>
        </p:sp>
        <p:sp>
          <p:nvSpPr>
            <p:cNvPr id="25610" name="Rectangle 64"/>
            <p:cNvSpPr>
              <a:spLocks noChangeArrowheads="1"/>
            </p:cNvSpPr>
            <p:nvPr/>
          </p:nvSpPr>
          <p:spPr bwMode="auto">
            <a:xfrm>
              <a:off x="1219" y="2983"/>
              <a:ext cx="9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latin typeface="Symbol" pitchFamily="18" charset="2"/>
                </a:rPr>
                <a:t>)</a:t>
              </a:r>
              <a:endParaRPr lang="zh-CN" altLang="en-US" baseline="0"/>
            </a:p>
          </p:txBody>
        </p:sp>
        <p:sp>
          <p:nvSpPr>
            <p:cNvPr id="25611" name="Rectangle 65"/>
            <p:cNvSpPr>
              <a:spLocks noChangeArrowheads="1"/>
            </p:cNvSpPr>
            <p:nvPr/>
          </p:nvSpPr>
          <p:spPr bwMode="auto">
            <a:xfrm>
              <a:off x="929" y="3082"/>
              <a:ext cx="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/>
                <a:t>,</a:t>
              </a:r>
              <a:endParaRPr lang="zh-CN" altLang="en-US" baseline="0"/>
            </a:p>
          </p:txBody>
        </p:sp>
        <p:sp>
          <p:nvSpPr>
            <p:cNvPr id="25612" name="Rectangle 66"/>
            <p:cNvSpPr>
              <a:spLocks noChangeArrowheads="1"/>
            </p:cNvSpPr>
            <p:nvPr/>
          </p:nvSpPr>
          <p:spPr bwMode="auto">
            <a:xfrm>
              <a:off x="1007" y="3082"/>
              <a:ext cx="1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13" name="Rectangle 67"/>
            <p:cNvSpPr>
              <a:spLocks noChangeArrowheads="1"/>
            </p:cNvSpPr>
            <p:nvPr/>
          </p:nvSpPr>
          <p:spPr bwMode="auto">
            <a:xfrm>
              <a:off x="713" y="3082"/>
              <a:ext cx="1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614" name="Rectangle 68"/>
            <p:cNvSpPr>
              <a:spLocks noChangeArrowheads="1"/>
            </p:cNvSpPr>
            <p:nvPr/>
          </p:nvSpPr>
          <p:spPr bwMode="auto">
            <a:xfrm>
              <a:off x="3986" y="3088"/>
              <a:ext cx="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zh-CN" altLang="en-US" baseline="0"/>
            </a:p>
          </p:txBody>
        </p:sp>
        <p:sp>
          <p:nvSpPr>
            <p:cNvPr id="25615" name="Rectangle 69"/>
            <p:cNvSpPr>
              <a:spLocks noChangeArrowheads="1"/>
            </p:cNvSpPr>
            <p:nvPr/>
          </p:nvSpPr>
          <p:spPr bwMode="auto">
            <a:xfrm>
              <a:off x="1289" y="3088"/>
              <a:ext cx="23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 </a:t>
              </a:r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服从</a:t>
              </a:r>
              <a:r>
                <a:rPr lang="zh-CN" altLang="en-US" sz="2600" baseline="0">
                  <a:solidFill>
                    <a:srgbClr val="990033"/>
                  </a:solidFill>
                  <a:latin typeface="宋体" charset="-122"/>
                </a:rPr>
                <a:t>二维正态分布</a:t>
              </a:r>
              <a:r>
                <a:rPr lang="zh-CN" altLang="en-US" sz="2600" baseline="0">
                  <a:latin typeface="宋体" charset="-122"/>
                </a:rPr>
                <a:t>，记为</a:t>
              </a:r>
              <a:endParaRPr lang="zh-CN" altLang="en-US" baseline="0"/>
            </a:p>
          </p:txBody>
        </p:sp>
        <p:sp>
          <p:nvSpPr>
            <p:cNvPr id="25616" name="Rectangle 70"/>
            <p:cNvSpPr>
              <a:spLocks noChangeArrowheads="1"/>
            </p:cNvSpPr>
            <p:nvPr/>
          </p:nvSpPr>
          <p:spPr bwMode="auto">
            <a:xfrm>
              <a:off x="340" y="3088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latin typeface="宋体" charset="-122"/>
                </a:rPr>
                <a:t>称</a:t>
              </a:r>
              <a:endParaRPr lang="zh-CN" altLang="en-US" baseline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83099" y="1396256"/>
            <a:ext cx="6024562" cy="736600"/>
            <a:chOff x="1336" y="709"/>
            <a:chExt cx="3795" cy="464"/>
          </a:xfrm>
          <a:solidFill>
            <a:schemeClr val="accent1"/>
          </a:solidFill>
        </p:grpSpPr>
        <p:sp>
          <p:nvSpPr>
            <p:cNvPr id="34858" name="Rectangle 3"/>
            <p:cNvSpPr>
              <a:spLocks noChangeArrowheads="1"/>
            </p:cNvSpPr>
            <p:nvPr/>
          </p:nvSpPr>
          <p:spPr bwMode="auto">
            <a:xfrm>
              <a:off x="2072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59" name="Rectangle 4"/>
            <p:cNvSpPr>
              <a:spLocks noChangeArrowheads="1"/>
            </p:cNvSpPr>
            <p:nvPr/>
          </p:nvSpPr>
          <p:spPr bwMode="auto">
            <a:xfrm>
              <a:off x="2889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0" name="Rectangle 5"/>
            <p:cNvSpPr>
              <a:spLocks noChangeArrowheads="1"/>
            </p:cNvSpPr>
            <p:nvPr/>
          </p:nvSpPr>
          <p:spPr bwMode="auto">
            <a:xfrm>
              <a:off x="4162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1" name="Rectangle 6"/>
            <p:cNvSpPr>
              <a:spLocks noChangeArrowheads="1"/>
            </p:cNvSpPr>
            <p:nvPr/>
          </p:nvSpPr>
          <p:spPr bwMode="auto">
            <a:xfrm>
              <a:off x="5008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2" name="Rectangle 7"/>
            <p:cNvSpPr>
              <a:spLocks noChangeArrowheads="1"/>
            </p:cNvSpPr>
            <p:nvPr/>
          </p:nvSpPr>
          <p:spPr bwMode="auto">
            <a:xfrm>
              <a:off x="4891" y="86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3" name="Rectangle 8"/>
            <p:cNvSpPr>
              <a:spLocks noChangeArrowheads="1"/>
            </p:cNvSpPr>
            <p:nvPr/>
          </p:nvSpPr>
          <p:spPr bwMode="auto">
            <a:xfrm>
              <a:off x="4798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4" name="Rectangle 9"/>
            <p:cNvSpPr>
              <a:spLocks noChangeArrowheads="1"/>
            </p:cNvSpPr>
            <p:nvPr/>
          </p:nvSpPr>
          <p:spPr bwMode="auto">
            <a:xfrm>
              <a:off x="4409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5" name="Rectangle 10"/>
            <p:cNvSpPr>
              <a:spLocks noChangeArrowheads="1"/>
            </p:cNvSpPr>
            <p:nvPr/>
          </p:nvSpPr>
          <p:spPr bwMode="auto">
            <a:xfrm>
              <a:off x="2771" y="86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6" name="Rectangle 11"/>
            <p:cNvSpPr>
              <a:spLocks noChangeArrowheads="1"/>
            </p:cNvSpPr>
            <p:nvPr/>
          </p:nvSpPr>
          <p:spPr bwMode="auto">
            <a:xfrm>
              <a:off x="2684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7" name="Rectangle 12"/>
            <p:cNvSpPr>
              <a:spLocks noChangeArrowheads="1"/>
            </p:cNvSpPr>
            <p:nvPr/>
          </p:nvSpPr>
          <p:spPr bwMode="auto">
            <a:xfrm>
              <a:off x="2309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8" name="Rectangle 13"/>
            <p:cNvSpPr>
              <a:spLocks noChangeArrowheads="1"/>
            </p:cNvSpPr>
            <p:nvPr/>
          </p:nvSpPr>
          <p:spPr bwMode="auto">
            <a:xfrm>
              <a:off x="4516" y="904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69" name="Rectangle 14"/>
            <p:cNvSpPr>
              <a:spLocks noChangeArrowheads="1"/>
            </p:cNvSpPr>
            <p:nvPr/>
          </p:nvSpPr>
          <p:spPr bwMode="auto">
            <a:xfrm>
              <a:off x="3704" y="904"/>
              <a:ext cx="1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~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70" name="Rectangle 15"/>
            <p:cNvSpPr>
              <a:spLocks noChangeArrowheads="1"/>
            </p:cNvSpPr>
            <p:nvPr/>
          </p:nvSpPr>
          <p:spPr bwMode="auto">
            <a:xfrm>
              <a:off x="2412" y="904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71" name="Rectangle 16"/>
            <p:cNvSpPr>
              <a:spLocks noChangeArrowheads="1"/>
            </p:cNvSpPr>
            <p:nvPr/>
          </p:nvSpPr>
          <p:spPr bwMode="auto">
            <a:xfrm>
              <a:off x="1614" y="904"/>
              <a:ext cx="1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~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72" name="Rectangle 17"/>
            <p:cNvSpPr>
              <a:spLocks noChangeArrowheads="1"/>
            </p:cNvSpPr>
            <p:nvPr/>
          </p:nvSpPr>
          <p:spPr bwMode="auto">
            <a:xfrm>
              <a:off x="4595" y="880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3" name="Rectangle 18"/>
            <p:cNvSpPr>
              <a:spLocks noChangeArrowheads="1"/>
            </p:cNvSpPr>
            <p:nvPr/>
          </p:nvSpPr>
          <p:spPr bwMode="auto">
            <a:xfrm>
              <a:off x="4236" y="880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4" name="Rectangle 19"/>
            <p:cNvSpPr>
              <a:spLocks noChangeArrowheads="1"/>
            </p:cNvSpPr>
            <p:nvPr/>
          </p:nvSpPr>
          <p:spPr bwMode="auto">
            <a:xfrm>
              <a:off x="2491" y="880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5" name="Rectangle 20"/>
            <p:cNvSpPr>
              <a:spLocks noChangeArrowheads="1"/>
            </p:cNvSpPr>
            <p:nvPr/>
          </p:nvSpPr>
          <p:spPr bwMode="auto">
            <a:xfrm>
              <a:off x="2145" y="880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6" name="Rectangle 21"/>
            <p:cNvSpPr>
              <a:spLocks noChangeArrowheads="1"/>
            </p:cNvSpPr>
            <p:nvPr/>
          </p:nvSpPr>
          <p:spPr bwMode="auto">
            <a:xfrm>
              <a:off x="3933" y="904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7" name="Rectangle 22"/>
            <p:cNvSpPr>
              <a:spLocks noChangeArrowheads="1"/>
            </p:cNvSpPr>
            <p:nvPr/>
          </p:nvSpPr>
          <p:spPr bwMode="auto">
            <a:xfrm>
              <a:off x="3439" y="904"/>
              <a:ext cx="127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8" name="Rectangle 23"/>
            <p:cNvSpPr>
              <a:spLocks noChangeArrowheads="1"/>
            </p:cNvSpPr>
            <p:nvPr/>
          </p:nvSpPr>
          <p:spPr bwMode="auto">
            <a:xfrm>
              <a:off x="1843" y="904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79" name="Rectangle 24"/>
            <p:cNvSpPr>
              <a:spLocks noChangeArrowheads="1"/>
            </p:cNvSpPr>
            <p:nvPr/>
          </p:nvSpPr>
          <p:spPr bwMode="auto">
            <a:xfrm>
              <a:off x="1336" y="904"/>
              <a:ext cx="13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</p:grpSp>
      <p:grpSp>
        <p:nvGrpSpPr>
          <p:cNvPr id="34819" name="Group 25"/>
          <p:cNvGrpSpPr>
            <a:grpSpLocks/>
          </p:cNvGrpSpPr>
          <p:nvPr/>
        </p:nvGrpSpPr>
        <p:grpSpPr bwMode="auto">
          <a:xfrm>
            <a:off x="395536" y="677118"/>
            <a:ext cx="8153400" cy="735013"/>
            <a:chOff x="249" y="255"/>
            <a:chExt cx="5136" cy="463"/>
          </a:xfrm>
          <a:solidFill>
            <a:schemeClr val="accent1"/>
          </a:solidFill>
        </p:grpSpPr>
        <p:sp>
          <p:nvSpPr>
            <p:cNvPr id="34826" name="Rectangle 26"/>
            <p:cNvSpPr>
              <a:spLocks noChangeArrowheads="1"/>
            </p:cNvSpPr>
            <p:nvPr/>
          </p:nvSpPr>
          <p:spPr bwMode="auto">
            <a:xfrm>
              <a:off x="1821" y="350"/>
              <a:ext cx="94" cy="3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27" name="Rectangle 27"/>
            <p:cNvSpPr>
              <a:spLocks noChangeArrowheads="1"/>
            </p:cNvSpPr>
            <p:nvPr/>
          </p:nvSpPr>
          <p:spPr bwMode="auto">
            <a:xfrm>
              <a:off x="2435" y="350"/>
              <a:ext cx="94" cy="3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28" name="Rectangle 28"/>
            <p:cNvSpPr>
              <a:spLocks noChangeArrowheads="1"/>
            </p:cNvSpPr>
            <p:nvPr/>
          </p:nvSpPr>
          <p:spPr bwMode="auto">
            <a:xfrm>
              <a:off x="2996" y="255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29" name="Rectangle 29"/>
            <p:cNvSpPr>
              <a:spLocks noChangeArrowheads="1"/>
            </p:cNvSpPr>
            <p:nvPr/>
          </p:nvSpPr>
          <p:spPr bwMode="auto">
            <a:xfrm>
              <a:off x="4970" y="255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0" name="Rectangle 30"/>
            <p:cNvSpPr>
              <a:spLocks noChangeArrowheads="1"/>
            </p:cNvSpPr>
            <p:nvPr/>
          </p:nvSpPr>
          <p:spPr bwMode="auto">
            <a:xfrm>
              <a:off x="4561" y="41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1" name="Rectangle 31"/>
            <p:cNvSpPr>
              <a:spLocks noChangeArrowheads="1"/>
            </p:cNvSpPr>
            <p:nvPr/>
          </p:nvSpPr>
          <p:spPr bwMode="auto">
            <a:xfrm>
              <a:off x="4469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2" name="Rectangle 32"/>
            <p:cNvSpPr>
              <a:spLocks noChangeArrowheads="1"/>
            </p:cNvSpPr>
            <p:nvPr/>
          </p:nvSpPr>
          <p:spPr bwMode="auto">
            <a:xfrm>
              <a:off x="4080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3" name="Rectangle 33"/>
            <p:cNvSpPr>
              <a:spLocks noChangeArrowheads="1"/>
            </p:cNvSpPr>
            <p:nvPr/>
          </p:nvSpPr>
          <p:spPr bwMode="auto">
            <a:xfrm>
              <a:off x="3695" y="41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4" name="Rectangle 34"/>
            <p:cNvSpPr>
              <a:spLocks noChangeArrowheads="1"/>
            </p:cNvSpPr>
            <p:nvPr/>
          </p:nvSpPr>
          <p:spPr bwMode="auto">
            <a:xfrm>
              <a:off x="3608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5" name="Rectangle 35"/>
            <p:cNvSpPr>
              <a:spLocks noChangeArrowheads="1"/>
            </p:cNvSpPr>
            <p:nvPr/>
          </p:nvSpPr>
          <p:spPr bwMode="auto">
            <a:xfrm>
              <a:off x="3233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 dirty="0">
                  <a:solidFill>
                    <a:srgbClr val="000000"/>
                  </a:solidFill>
                </a:rPr>
                <a:t>1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34836" name="Rectangle 36"/>
            <p:cNvSpPr>
              <a:spLocks noChangeArrowheads="1"/>
            </p:cNvSpPr>
            <p:nvPr/>
          </p:nvSpPr>
          <p:spPr bwMode="auto">
            <a:xfrm>
              <a:off x="4656" y="449"/>
              <a:ext cx="6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7" name="Rectangle 37"/>
            <p:cNvSpPr>
              <a:spLocks noChangeArrowheads="1"/>
            </p:cNvSpPr>
            <p:nvPr/>
          </p:nvSpPr>
          <p:spPr bwMode="auto">
            <a:xfrm>
              <a:off x="4187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8" name="Rectangle 38"/>
            <p:cNvSpPr>
              <a:spLocks noChangeArrowheads="1"/>
            </p:cNvSpPr>
            <p:nvPr/>
          </p:nvSpPr>
          <p:spPr bwMode="auto">
            <a:xfrm>
              <a:off x="3790" y="449"/>
              <a:ext cx="6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39" name="Rectangle 39"/>
            <p:cNvSpPr>
              <a:spLocks noChangeArrowheads="1"/>
            </p:cNvSpPr>
            <p:nvPr/>
          </p:nvSpPr>
          <p:spPr bwMode="auto">
            <a:xfrm>
              <a:off x="3336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0" name="Rectangle 40"/>
            <p:cNvSpPr>
              <a:spLocks noChangeArrowheads="1"/>
            </p:cNvSpPr>
            <p:nvPr/>
          </p:nvSpPr>
          <p:spPr bwMode="auto">
            <a:xfrm>
              <a:off x="214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1" name="Rectangle 41"/>
            <p:cNvSpPr>
              <a:spLocks noChangeArrowheads="1"/>
            </p:cNvSpPr>
            <p:nvPr/>
          </p:nvSpPr>
          <p:spPr bwMode="auto">
            <a:xfrm>
              <a:off x="1191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2" name="Rectangle 42"/>
            <p:cNvSpPr>
              <a:spLocks noChangeArrowheads="1"/>
            </p:cNvSpPr>
            <p:nvPr/>
          </p:nvSpPr>
          <p:spPr bwMode="auto">
            <a:xfrm>
              <a:off x="112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.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3" name="Rectangle 43"/>
            <p:cNvSpPr>
              <a:spLocks noChangeArrowheads="1"/>
            </p:cNvSpPr>
            <p:nvPr/>
          </p:nvSpPr>
          <p:spPr bwMode="auto">
            <a:xfrm>
              <a:off x="992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4" name="Rectangle 44"/>
            <p:cNvSpPr>
              <a:spLocks noChangeArrowheads="1"/>
            </p:cNvSpPr>
            <p:nvPr/>
          </p:nvSpPr>
          <p:spPr bwMode="auto">
            <a:xfrm>
              <a:off x="92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.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5" name="Rectangle 45"/>
            <p:cNvSpPr>
              <a:spLocks noChangeArrowheads="1"/>
            </p:cNvSpPr>
            <p:nvPr/>
          </p:nvSpPr>
          <p:spPr bwMode="auto">
            <a:xfrm>
              <a:off x="793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3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46" name="Rectangle 46"/>
            <p:cNvSpPr>
              <a:spLocks noChangeArrowheads="1"/>
            </p:cNvSpPr>
            <p:nvPr/>
          </p:nvSpPr>
          <p:spPr bwMode="auto">
            <a:xfrm>
              <a:off x="4781" y="425"/>
              <a:ext cx="11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r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47" name="Rectangle 47"/>
            <p:cNvSpPr>
              <a:spLocks noChangeArrowheads="1"/>
            </p:cNvSpPr>
            <p:nvPr/>
          </p:nvSpPr>
          <p:spPr bwMode="auto">
            <a:xfrm>
              <a:off x="4266" y="425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48" name="Rectangle 48"/>
            <p:cNvSpPr>
              <a:spLocks noChangeArrowheads="1"/>
            </p:cNvSpPr>
            <p:nvPr/>
          </p:nvSpPr>
          <p:spPr bwMode="auto">
            <a:xfrm>
              <a:off x="3906" y="425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49" name="Rectangle 49"/>
            <p:cNvSpPr>
              <a:spLocks noChangeArrowheads="1"/>
            </p:cNvSpPr>
            <p:nvPr/>
          </p:nvSpPr>
          <p:spPr bwMode="auto">
            <a:xfrm>
              <a:off x="3415" y="425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50" name="Rectangle 50"/>
            <p:cNvSpPr>
              <a:spLocks noChangeArrowheads="1"/>
            </p:cNvSpPr>
            <p:nvPr/>
          </p:nvSpPr>
          <p:spPr bwMode="auto">
            <a:xfrm>
              <a:off x="3070" y="425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51" name="Rectangle 51"/>
            <p:cNvSpPr>
              <a:spLocks noChangeArrowheads="1"/>
            </p:cNvSpPr>
            <p:nvPr/>
          </p:nvSpPr>
          <p:spPr bwMode="auto">
            <a:xfrm>
              <a:off x="2767" y="449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52" name="Rectangle 52"/>
            <p:cNvSpPr>
              <a:spLocks noChangeArrowheads="1"/>
            </p:cNvSpPr>
            <p:nvPr/>
          </p:nvSpPr>
          <p:spPr bwMode="auto">
            <a:xfrm>
              <a:off x="2224" y="449"/>
              <a:ext cx="127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53" name="Rectangle 53"/>
            <p:cNvSpPr>
              <a:spLocks noChangeArrowheads="1"/>
            </p:cNvSpPr>
            <p:nvPr/>
          </p:nvSpPr>
          <p:spPr bwMode="auto">
            <a:xfrm>
              <a:off x="1929" y="449"/>
              <a:ext cx="13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34854" name="Rectangle 54"/>
            <p:cNvSpPr>
              <a:spLocks noChangeArrowheads="1"/>
            </p:cNvSpPr>
            <p:nvPr/>
          </p:nvSpPr>
          <p:spPr bwMode="auto">
            <a:xfrm>
              <a:off x="5071" y="455"/>
              <a:ext cx="31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 则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55" name="Rectangle 55"/>
            <p:cNvSpPr>
              <a:spLocks noChangeArrowheads="1"/>
            </p:cNvSpPr>
            <p:nvPr/>
          </p:nvSpPr>
          <p:spPr bwMode="auto">
            <a:xfrm>
              <a:off x="2497" y="455"/>
              <a:ext cx="2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～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856" name="Rectangle 56"/>
            <p:cNvSpPr>
              <a:spLocks noChangeArrowheads="1"/>
            </p:cNvSpPr>
            <p:nvPr/>
          </p:nvSpPr>
          <p:spPr bwMode="auto">
            <a:xfrm>
              <a:off x="1556" y="455"/>
              <a:ext cx="2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 dirty="0">
                  <a:solidFill>
                    <a:srgbClr val="000000"/>
                  </a:solidFill>
                  <a:latin typeface="宋体" charset="-122"/>
                </a:rPr>
                <a:t>若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34857" name="Rectangle 57"/>
            <p:cNvSpPr>
              <a:spLocks noChangeArrowheads="1"/>
            </p:cNvSpPr>
            <p:nvPr/>
          </p:nvSpPr>
          <p:spPr bwMode="auto">
            <a:xfrm>
              <a:off x="249" y="455"/>
              <a:ext cx="41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u="sng" baseline="0">
                  <a:solidFill>
                    <a:srgbClr val="000000"/>
                  </a:solidFill>
                  <a:latin typeface="宋体" charset="-122"/>
                </a:rPr>
                <a:t>命题</a:t>
              </a:r>
              <a:endParaRPr lang="zh-CN" altLang="en-US" u="sng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80954" name="Rectangle 58"/>
          <p:cNvSpPr>
            <a:spLocks noChangeArrowheads="1"/>
          </p:cNvSpPr>
          <p:nvPr/>
        </p:nvSpPr>
        <p:spPr bwMode="auto">
          <a:xfrm>
            <a:off x="396750" y="3557438"/>
            <a:ext cx="813593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2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、多维连续型随机变量不能简单地定义为</a:t>
            </a:r>
            <a:r>
              <a:rPr lang="zh-CN" altLang="en-US" baseline="0" dirty="0">
                <a:solidFill>
                  <a:srgbClr val="000000"/>
                </a:solidFill>
              </a:rPr>
              <a:t>“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其各个</a:t>
            </a:r>
          </a:p>
          <a:p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   分量都是一维连续型随机变量的那种随机向量</a:t>
            </a:r>
            <a:r>
              <a:rPr lang="zh-CN" altLang="en-US" baseline="0" dirty="0">
                <a:solidFill>
                  <a:srgbClr val="000000"/>
                </a:solidFill>
              </a:rPr>
              <a:t>”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？</a:t>
            </a:r>
            <a:endParaRPr lang="en-US" altLang="zh-CN" baseline="0" dirty="0">
              <a:solidFill>
                <a:srgbClr val="000000"/>
              </a:solidFill>
            </a:endParaRPr>
          </a:p>
        </p:txBody>
      </p:sp>
      <p:sp>
        <p:nvSpPr>
          <p:cNvPr id="80955" name="Rectangle 59"/>
          <p:cNvSpPr>
            <a:spLocks noChangeArrowheads="1"/>
          </p:cNvSpPr>
          <p:nvPr/>
        </p:nvSpPr>
        <p:spPr bwMode="auto">
          <a:xfrm>
            <a:off x="899592" y="4798313"/>
            <a:ext cx="7632700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即连续型随机变量就是有密度函数的随机变量</a:t>
            </a:r>
            <a:r>
              <a:rPr lang="en-US" altLang="zh-CN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sp>
        <p:nvSpPr>
          <p:cNvPr id="80956" name="Rectangle 60"/>
          <p:cNvSpPr>
            <a:spLocks noChangeArrowheads="1"/>
          </p:cNvSpPr>
          <p:nvPr/>
        </p:nvSpPr>
        <p:spPr bwMode="auto">
          <a:xfrm>
            <a:off x="323528" y="2204864"/>
            <a:ext cx="8208962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aseline="0" dirty="0">
                <a:solidFill>
                  <a:srgbClr val="000000"/>
                </a:solidFill>
              </a:rPr>
              <a:t>1</a:t>
            </a:r>
            <a:r>
              <a:rPr lang="zh-CN" altLang="en-US" baseline="0" dirty="0">
                <a:solidFill>
                  <a:srgbClr val="000000"/>
                </a:solidFill>
              </a:rPr>
              <a:t>、正态分布的联合概率密度与</a:t>
            </a:r>
            <a:r>
              <a:rPr lang="zh-CN" altLang="en-US" i="1" baseline="0" dirty="0">
                <a:solidFill>
                  <a:srgbClr val="000000"/>
                </a:solidFill>
                <a:sym typeface="Symbol" pitchFamily="18" charset="2"/>
              </a:rPr>
              <a:t>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有关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</a:t>
            </a:r>
          </a:p>
          <a:p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      边缘概率密度与</a:t>
            </a:r>
            <a:r>
              <a:rPr lang="zh-CN" altLang="en-US" i="1" baseline="0" dirty="0">
                <a:solidFill>
                  <a:srgbClr val="000000"/>
                </a:solidFill>
                <a:sym typeface="Symbol" pitchFamily="18" charset="2"/>
              </a:rPr>
              <a:t>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无关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, </a:t>
            </a:r>
            <a:r>
              <a:rPr lang="en-US" altLang="zh-CN" sz="2400" i="1" baseline="0" dirty="0">
                <a:solidFill>
                  <a:srgbClr val="000000"/>
                </a:solidFill>
                <a:sym typeface="Symbol" pitchFamily="18" charset="2"/>
              </a:rPr>
              <a:t></a:t>
            </a:r>
            <a:r>
              <a:rPr lang="zh-CN" altLang="en-US" baseline="0" dirty="0">
                <a:solidFill>
                  <a:srgbClr val="000000"/>
                </a:solidFill>
              </a:rPr>
              <a:t>正好刻画了分量间关系</a:t>
            </a:r>
            <a:r>
              <a:rPr lang="en-US" altLang="zh-CN" baseline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396503" y="5517232"/>
            <a:ext cx="81359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/>
              <a:t>3</a:t>
            </a:r>
            <a:r>
              <a:rPr lang="zh-CN" altLang="en-US" sz="3600" dirty="0"/>
              <a:t>、</a:t>
            </a:r>
            <a:r>
              <a:rPr lang="zh-CN" altLang="en-US" sz="4000" dirty="0">
                <a:solidFill>
                  <a:srgbClr val="000000"/>
                </a:solidFill>
              </a:rPr>
              <a:t>两个边缘分布都是均匀分布的二维随机变量的</a:t>
            </a:r>
            <a:endParaRPr lang="en-US" altLang="zh-CN" sz="40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zh-CN" sz="4000" dirty="0">
                <a:solidFill>
                  <a:srgbClr val="000000"/>
                </a:solidFill>
              </a:rPr>
              <a:t>      </a:t>
            </a:r>
            <a:r>
              <a:rPr lang="zh-CN" altLang="en-US" sz="4000" dirty="0">
                <a:solidFill>
                  <a:srgbClr val="000000"/>
                </a:solidFill>
              </a:rPr>
              <a:t>联合分布也一定是均匀分布吗？反之呢？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54" grpId="0"/>
      <p:bldP spid="80956" grpId="0" autoUpdateAnimBg="0"/>
      <p:bldP spid="6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5" name="Rectangle 59"/>
          <p:cNvSpPr>
            <a:spLocks noChangeArrowheads="1"/>
          </p:cNvSpPr>
          <p:nvPr/>
        </p:nvSpPr>
        <p:spPr bwMode="auto">
          <a:xfrm>
            <a:off x="683716" y="5447546"/>
            <a:ext cx="7632700" cy="861774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即连续型随机变量就是有密度函数的随机变量</a:t>
            </a:r>
            <a:r>
              <a:rPr lang="en-US" altLang="zh-CN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baseline="0" dirty="0"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它可以在一个区间或区域上连续取值不是本质。</a:t>
            </a:r>
            <a:endParaRPr lang="en-US" altLang="zh-CN" baseline="0" dirty="0">
              <a:solidFill>
                <a:schemeClr val="tx1">
                  <a:lumMod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810431"/>
              </p:ext>
            </p:extLst>
          </p:nvPr>
        </p:nvGraphicFramePr>
        <p:xfrm>
          <a:off x="308913" y="1832099"/>
          <a:ext cx="847566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27320" imgH="482400" progId="Equation.DSMT4">
                  <p:embed/>
                </p:oleObj>
              </mc:Choice>
              <mc:Fallback>
                <p:oleObj name="Equation" r:id="rId2" imgW="4927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13" y="1832099"/>
                        <a:ext cx="8475663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58"/>
          <p:cNvSpPr>
            <a:spLocks noChangeArrowheads="1"/>
          </p:cNvSpPr>
          <p:nvPr/>
        </p:nvSpPr>
        <p:spPr bwMode="auto">
          <a:xfrm>
            <a:off x="828054" y="776883"/>
            <a:ext cx="7272338" cy="923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spcBef>
                <a:spcPts val="0"/>
              </a:spcBef>
              <a:defRPr/>
            </a:pPr>
            <a:r>
              <a:rPr lang="zh-CN" altLang="en-US" sz="2400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多维连续型随机变量不能简单地定义为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</a:rPr>
              <a:t>“</a:t>
            </a:r>
            <a:r>
              <a:rPr lang="zh-CN" altLang="en-US" sz="2400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其各个</a:t>
            </a:r>
          </a:p>
          <a:p>
            <a:pPr>
              <a:lnSpc>
                <a:spcPts val="3600"/>
              </a:lnSpc>
              <a:spcBef>
                <a:spcPts val="0"/>
              </a:spcBef>
              <a:defRPr/>
            </a:pPr>
            <a:r>
              <a:rPr lang="zh-CN" altLang="en-US" sz="2400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分量都是一维连续型随机变量的那种随机向量</a:t>
            </a:r>
            <a:r>
              <a:rPr lang="zh-CN" altLang="en-US" sz="2400" baseline="0" dirty="0">
                <a:solidFill>
                  <a:srgbClr val="000000"/>
                </a:solidFill>
                <a:ea typeface="宋体" pitchFamily="2" charset="-122"/>
              </a:rPr>
              <a:t>”</a:t>
            </a:r>
            <a:r>
              <a:rPr lang="en-US" altLang="zh-CN" sz="2400" baseline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.</a:t>
            </a:r>
            <a:endParaRPr lang="en-US" altLang="zh-CN" sz="2400" baseline="0" dirty="0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2" name="组合 105"/>
          <p:cNvGrpSpPr>
            <a:grpSpLocks/>
          </p:cNvGrpSpPr>
          <p:nvPr/>
        </p:nvGrpSpPr>
        <p:grpSpPr bwMode="auto">
          <a:xfrm>
            <a:off x="5724202" y="3328516"/>
            <a:ext cx="3816350" cy="2044700"/>
            <a:chOff x="4283968" y="3356992"/>
            <a:chExt cx="3817143" cy="2045841"/>
          </a:xfrm>
        </p:grpSpPr>
        <p:sp>
          <p:nvSpPr>
            <p:cNvPr id="26633" name="Text Box 30"/>
            <p:cNvSpPr txBox="1">
              <a:spLocks noChangeArrowheads="1"/>
            </p:cNvSpPr>
            <p:nvPr/>
          </p:nvSpPr>
          <p:spPr bwMode="auto">
            <a:xfrm>
              <a:off x="6588224" y="3429000"/>
              <a:ext cx="1512887" cy="62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(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1,1)</a:t>
              </a:r>
              <a:endParaRPr lang="zh-CN" altLang="en-US" i="1" baseline="0"/>
            </a:p>
          </p:txBody>
        </p:sp>
        <p:sp>
          <p:nvSpPr>
            <p:cNvPr id="26634" name="Line 4"/>
            <p:cNvSpPr>
              <a:spLocks noChangeShapeType="1"/>
            </p:cNvSpPr>
            <p:nvPr/>
          </p:nvSpPr>
          <p:spPr bwMode="auto">
            <a:xfrm flipV="1">
              <a:off x="4572000" y="5301208"/>
              <a:ext cx="2448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5" name="Line 6"/>
            <p:cNvSpPr>
              <a:spLocks noChangeShapeType="1"/>
            </p:cNvSpPr>
            <p:nvPr/>
          </p:nvSpPr>
          <p:spPr bwMode="auto">
            <a:xfrm flipH="1">
              <a:off x="4788024" y="3803104"/>
              <a:ext cx="1800200" cy="1498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6" name="Line 9"/>
            <p:cNvSpPr>
              <a:spLocks noChangeShapeType="1"/>
            </p:cNvSpPr>
            <p:nvPr/>
          </p:nvSpPr>
          <p:spPr bwMode="auto">
            <a:xfrm flipH="1" flipV="1">
              <a:off x="4546104" y="3860254"/>
              <a:ext cx="204212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7" name="Text Box 15"/>
            <p:cNvSpPr txBox="1">
              <a:spLocks noChangeArrowheads="1"/>
            </p:cNvSpPr>
            <p:nvPr/>
          </p:nvSpPr>
          <p:spPr bwMode="auto">
            <a:xfrm>
              <a:off x="7020272" y="4941168"/>
              <a:ext cx="6480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i="1" baseline="0"/>
                <a:t>X</a:t>
              </a:r>
              <a:r>
                <a:rPr lang="en-US" altLang="zh-CN" sz="2400" b="0" baseline="-25000"/>
                <a:t>1</a:t>
              </a:r>
              <a:endParaRPr lang="en-US" altLang="zh-CN" sz="2400" b="0" baseline="0"/>
            </a:p>
          </p:txBody>
        </p:sp>
        <p:sp>
          <p:nvSpPr>
            <p:cNvPr id="26638" name="Text Box 18"/>
            <p:cNvSpPr txBox="1">
              <a:spLocks noChangeArrowheads="1"/>
            </p:cNvSpPr>
            <p:nvPr/>
          </p:nvSpPr>
          <p:spPr bwMode="auto">
            <a:xfrm>
              <a:off x="4402832" y="491601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baseline="0"/>
                <a:t>0</a:t>
              </a:r>
            </a:p>
          </p:txBody>
        </p:sp>
        <p:sp>
          <p:nvSpPr>
            <p:cNvPr id="26639" name="Line 19"/>
            <p:cNvSpPr>
              <a:spLocks noChangeShapeType="1"/>
            </p:cNvSpPr>
            <p:nvPr/>
          </p:nvSpPr>
          <p:spPr bwMode="auto">
            <a:xfrm flipH="1" flipV="1">
              <a:off x="4774704" y="3422104"/>
              <a:ext cx="13320" cy="1951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26640" name="直接连接符 94"/>
            <p:cNvCxnSpPr>
              <a:cxnSpLocks noChangeShapeType="1"/>
            </p:cNvCxnSpPr>
            <p:nvPr/>
          </p:nvCxnSpPr>
          <p:spPr bwMode="auto">
            <a:xfrm flipV="1">
              <a:off x="6732240" y="4581128"/>
              <a:ext cx="0" cy="2160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cxnSp>
        <p:cxnSp>
          <p:nvCxnSpPr>
            <p:cNvPr id="98" name="直接连接符 97"/>
            <p:cNvCxnSpPr>
              <a:stCxn id="26636" idx="0"/>
            </p:cNvCxnSpPr>
            <p:nvPr/>
          </p:nvCxnSpPr>
          <p:spPr bwMode="auto">
            <a:xfrm>
              <a:off x="6587909" y="3860510"/>
              <a:ext cx="0" cy="144066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642" name="Text Box 15"/>
            <p:cNvSpPr txBox="1">
              <a:spLocks noChangeArrowheads="1"/>
            </p:cNvSpPr>
            <p:nvPr/>
          </p:nvSpPr>
          <p:spPr bwMode="auto">
            <a:xfrm>
              <a:off x="4283968" y="3356992"/>
              <a:ext cx="6480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i="1" baseline="0"/>
                <a:t>X</a:t>
              </a:r>
              <a:r>
                <a:rPr lang="en-US" altLang="zh-CN" sz="2400" b="0" baseline="-25000"/>
                <a:t>2</a:t>
              </a:r>
              <a:endParaRPr lang="en-US" altLang="zh-CN" sz="2400" b="0" baseline="0"/>
            </a:p>
          </p:txBody>
        </p:sp>
      </p:grp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753457"/>
              </p:ext>
            </p:extLst>
          </p:nvPr>
        </p:nvGraphicFramePr>
        <p:xfrm>
          <a:off x="323528" y="2852936"/>
          <a:ext cx="7121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40000" imgH="241200" progId="Equation.DSMT4">
                  <p:embed/>
                </p:oleObj>
              </mc:Choice>
              <mc:Fallback>
                <p:oleObj name="Equation" r:id="rId4" imgW="4140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852936"/>
                        <a:ext cx="71215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264071"/>
              </p:ext>
            </p:extLst>
          </p:nvPr>
        </p:nvGraphicFramePr>
        <p:xfrm>
          <a:off x="367208" y="3933056"/>
          <a:ext cx="506888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46240" imgH="482400" progId="Equation.DSMT4">
                  <p:embed/>
                </p:oleObj>
              </mc:Choice>
              <mc:Fallback>
                <p:oleObj name="Equation" r:id="rId6" imgW="2946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08" y="3933056"/>
                        <a:ext cx="506888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710389"/>
              </p:ext>
            </p:extLst>
          </p:nvPr>
        </p:nvGraphicFramePr>
        <p:xfrm>
          <a:off x="323528" y="3394323"/>
          <a:ext cx="52435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7760" imgH="241200" progId="Equation.DSMT4">
                  <p:embed/>
                </p:oleObj>
              </mc:Choice>
              <mc:Fallback>
                <p:oleObj name="Equation" r:id="rId8" imgW="3047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394323"/>
                        <a:ext cx="5243513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0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5" name="Rectangle 59"/>
          <p:cNvSpPr>
            <a:spLocks noChangeArrowheads="1"/>
          </p:cNvSpPr>
          <p:nvPr/>
        </p:nvSpPr>
        <p:spPr bwMode="auto">
          <a:xfrm>
            <a:off x="683716" y="5519554"/>
            <a:ext cx="7632700" cy="861774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即连续型随机变量就是有密度函数的随机变量</a:t>
            </a:r>
            <a:r>
              <a:rPr lang="en-US" altLang="zh-CN" baseline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baseline="0" dirty="0"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它可以在一个区间或区域上连续取值不是本质</a:t>
            </a:r>
            <a:r>
              <a:rPr lang="en-US" altLang="zh-CN" baseline="0" dirty="0"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770737"/>
              </p:ext>
            </p:extLst>
          </p:nvPr>
        </p:nvGraphicFramePr>
        <p:xfrm>
          <a:off x="262234" y="1539170"/>
          <a:ext cx="847566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27320" imgH="482400" progId="Equation.DSMT4">
                  <p:embed/>
                </p:oleObj>
              </mc:Choice>
              <mc:Fallback>
                <p:oleObj name="Equation" r:id="rId2" imgW="4927320" imgH="482400" progId="Equation.DSMT4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34" y="1539170"/>
                        <a:ext cx="8475663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05"/>
          <p:cNvGrpSpPr>
            <a:grpSpLocks/>
          </p:cNvGrpSpPr>
          <p:nvPr/>
        </p:nvGrpSpPr>
        <p:grpSpPr bwMode="auto">
          <a:xfrm>
            <a:off x="5724128" y="3356992"/>
            <a:ext cx="3816350" cy="2044701"/>
            <a:chOff x="4283968" y="3356992"/>
            <a:chExt cx="3817143" cy="2045842"/>
          </a:xfrm>
        </p:grpSpPr>
        <p:sp>
          <p:nvSpPr>
            <p:cNvPr id="26633" name="Text Box 30"/>
            <p:cNvSpPr txBox="1">
              <a:spLocks noChangeArrowheads="1"/>
            </p:cNvSpPr>
            <p:nvPr/>
          </p:nvSpPr>
          <p:spPr bwMode="auto">
            <a:xfrm>
              <a:off x="6588224" y="3429000"/>
              <a:ext cx="1512887" cy="62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(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1,1)</a:t>
              </a:r>
              <a:endParaRPr lang="zh-CN" altLang="en-US" i="1" baseline="0"/>
            </a:p>
          </p:txBody>
        </p:sp>
        <p:sp>
          <p:nvSpPr>
            <p:cNvPr id="26634" name="Line 4"/>
            <p:cNvSpPr>
              <a:spLocks noChangeShapeType="1"/>
            </p:cNvSpPr>
            <p:nvPr/>
          </p:nvSpPr>
          <p:spPr bwMode="auto">
            <a:xfrm flipV="1">
              <a:off x="4572000" y="5301208"/>
              <a:ext cx="2448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5" name="Line 6"/>
            <p:cNvSpPr>
              <a:spLocks noChangeShapeType="1"/>
            </p:cNvSpPr>
            <p:nvPr/>
          </p:nvSpPr>
          <p:spPr bwMode="auto">
            <a:xfrm flipH="1">
              <a:off x="4788024" y="3803104"/>
              <a:ext cx="1800200" cy="1498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6" name="Line 9"/>
            <p:cNvSpPr>
              <a:spLocks noChangeShapeType="1"/>
            </p:cNvSpPr>
            <p:nvPr/>
          </p:nvSpPr>
          <p:spPr bwMode="auto">
            <a:xfrm flipH="1" flipV="1">
              <a:off x="4546104" y="3860254"/>
              <a:ext cx="204212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7" name="Text Box 15"/>
            <p:cNvSpPr txBox="1">
              <a:spLocks noChangeArrowheads="1"/>
            </p:cNvSpPr>
            <p:nvPr/>
          </p:nvSpPr>
          <p:spPr bwMode="auto">
            <a:xfrm>
              <a:off x="7020272" y="4941168"/>
              <a:ext cx="648072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i="1" baseline="0"/>
                <a:t>X</a:t>
              </a:r>
              <a:r>
                <a:rPr lang="en-US" altLang="zh-CN" sz="2400" b="0" baseline="-25000"/>
                <a:t>1</a:t>
              </a:r>
              <a:endParaRPr lang="en-US" altLang="zh-CN" sz="2400" b="0" baseline="0"/>
            </a:p>
          </p:txBody>
        </p:sp>
        <p:sp>
          <p:nvSpPr>
            <p:cNvPr id="26638" name="Text Box 18"/>
            <p:cNvSpPr txBox="1">
              <a:spLocks noChangeArrowheads="1"/>
            </p:cNvSpPr>
            <p:nvPr/>
          </p:nvSpPr>
          <p:spPr bwMode="auto">
            <a:xfrm>
              <a:off x="4402832" y="491601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baseline="0"/>
                <a:t>0</a:t>
              </a:r>
            </a:p>
          </p:txBody>
        </p:sp>
        <p:sp>
          <p:nvSpPr>
            <p:cNvPr id="26639" name="Line 19"/>
            <p:cNvSpPr>
              <a:spLocks noChangeShapeType="1"/>
            </p:cNvSpPr>
            <p:nvPr/>
          </p:nvSpPr>
          <p:spPr bwMode="auto">
            <a:xfrm flipH="1" flipV="1">
              <a:off x="4774704" y="3422104"/>
              <a:ext cx="13320" cy="1951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26640" name="直接连接符 94"/>
            <p:cNvCxnSpPr>
              <a:cxnSpLocks noChangeShapeType="1"/>
            </p:cNvCxnSpPr>
            <p:nvPr/>
          </p:nvCxnSpPr>
          <p:spPr bwMode="auto">
            <a:xfrm flipV="1">
              <a:off x="6732240" y="4581128"/>
              <a:ext cx="0" cy="2160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cxnSp>
        <p:cxnSp>
          <p:nvCxnSpPr>
            <p:cNvPr id="98" name="直接连接符 97"/>
            <p:cNvCxnSpPr>
              <a:stCxn id="26636" idx="0"/>
            </p:cNvCxnSpPr>
            <p:nvPr/>
          </p:nvCxnSpPr>
          <p:spPr bwMode="auto">
            <a:xfrm>
              <a:off x="6587909" y="3860510"/>
              <a:ext cx="0" cy="144066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642" name="Text Box 15"/>
            <p:cNvSpPr txBox="1">
              <a:spLocks noChangeArrowheads="1"/>
            </p:cNvSpPr>
            <p:nvPr/>
          </p:nvSpPr>
          <p:spPr bwMode="auto">
            <a:xfrm>
              <a:off x="4283968" y="3356992"/>
              <a:ext cx="6480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i="1" baseline="0"/>
                <a:t>X</a:t>
              </a:r>
              <a:r>
                <a:rPr lang="en-US" altLang="zh-CN" sz="2400" b="0" baseline="-25000"/>
                <a:t>2</a:t>
              </a:r>
              <a:endParaRPr lang="en-US" altLang="zh-CN" sz="2400" b="0" baseline="0"/>
            </a:p>
          </p:txBody>
        </p:sp>
      </p:grp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92499"/>
              </p:ext>
            </p:extLst>
          </p:nvPr>
        </p:nvGraphicFramePr>
        <p:xfrm>
          <a:off x="251520" y="2492896"/>
          <a:ext cx="7121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40000" imgH="241200" progId="Equation.DSMT4">
                  <p:embed/>
                </p:oleObj>
              </mc:Choice>
              <mc:Fallback>
                <p:oleObj name="Equation" r:id="rId4" imgW="4140000" imgH="241200" progId="Equation.DSMT4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492896"/>
                        <a:ext cx="71215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295200" y="3503662"/>
          <a:ext cx="506888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46240" imgH="482400" progId="Equation.DSMT4">
                  <p:embed/>
                </p:oleObj>
              </mc:Choice>
              <mc:Fallback>
                <p:oleObj name="Equation" r:id="rId6" imgW="2946240" imgH="48240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00" y="3503662"/>
                        <a:ext cx="506888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095215"/>
              </p:ext>
            </p:extLst>
          </p:nvPr>
        </p:nvGraphicFramePr>
        <p:xfrm>
          <a:off x="827584" y="2924944"/>
          <a:ext cx="52435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7760" imgH="241200" progId="Equation.DSMT4">
                  <p:embed/>
                </p:oleObj>
              </mc:Choice>
              <mc:Fallback>
                <p:oleObj name="Equation" r:id="rId8" imgW="3047760" imgH="24120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924944"/>
                        <a:ext cx="5243513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24495" y="719211"/>
            <a:ext cx="8567985" cy="830997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/>
              <a:t>实际</a:t>
            </a:r>
            <a:r>
              <a:rPr lang="en-US" altLang="zh-CN" sz="3600" dirty="0"/>
              <a:t>:</a:t>
            </a:r>
            <a:r>
              <a:rPr lang="zh-CN" altLang="en-US" sz="3600" dirty="0"/>
              <a:t>在二维场合</a:t>
            </a:r>
            <a:r>
              <a:rPr lang="en-US" altLang="zh-CN" sz="3600" dirty="0"/>
              <a:t>, </a:t>
            </a:r>
            <a:r>
              <a:rPr lang="zh-CN" altLang="en-US" sz="3600" dirty="0"/>
              <a:t>两个随机变量可以都是离散型</a:t>
            </a:r>
            <a:r>
              <a:rPr lang="en-US" altLang="zh-CN" sz="3600" dirty="0"/>
              <a:t>, </a:t>
            </a:r>
            <a:r>
              <a:rPr lang="zh-CN" altLang="en-US" sz="3600" dirty="0"/>
              <a:t>也可以都是连续型的</a:t>
            </a:r>
            <a:r>
              <a:rPr lang="en-US" altLang="zh-CN" sz="3600" dirty="0"/>
              <a:t>; </a:t>
            </a:r>
            <a:r>
              <a:rPr lang="zh-CN" altLang="en-US" sz="3600" dirty="0"/>
              <a:t>但也可以一个是离散型</a:t>
            </a:r>
            <a:r>
              <a:rPr lang="en-US" altLang="zh-CN" sz="3600" dirty="0"/>
              <a:t>, </a:t>
            </a:r>
            <a:r>
              <a:rPr lang="zh-CN" altLang="en-US" sz="3600" dirty="0"/>
              <a:t>另一个却是连续型</a:t>
            </a:r>
            <a:r>
              <a:rPr lang="en-US" altLang="zh-CN" sz="3600" dirty="0"/>
              <a:t>(</a:t>
            </a:r>
            <a:r>
              <a:rPr lang="zh-CN" altLang="en-US" sz="3600" dirty="0"/>
              <a:t>作业</a:t>
            </a:r>
            <a:r>
              <a:rPr lang="en-US" altLang="zh-CN" sz="3600" dirty="0"/>
              <a:t>23</a:t>
            </a:r>
            <a:r>
              <a:rPr lang="zh-CN" altLang="en-US" sz="3600" dirty="0"/>
              <a:t>题</a:t>
            </a:r>
            <a:r>
              <a:rPr lang="en-US" altLang="zh-CN" sz="3600" dirty="0"/>
              <a:t>).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79512" y="4437112"/>
            <a:ext cx="573546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/>
              <a:t>注</a:t>
            </a:r>
            <a:r>
              <a:rPr lang="en-US" altLang="zh-CN" sz="3200" dirty="0"/>
              <a:t>: </a:t>
            </a:r>
            <a:r>
              <a:rPr lang="zh-CN" altLang="en-US" sz="3200" dirty="0"/>
              <a:t>这个就是既非离散型</a:t>
            </a:r>
            <a:r>
              <a:rPr lang="en-US" altLang="zh-CN" sz="3200" dirty="0"/>
              <a:t>, </a:t>
            </a:r>
            <a:r>
              <a:rPr lang="zh-CN" altLang="en-US" sz="3200" dirty="0"/>
              <a:t>也非连续型的二维随机变量例子</a:t>
            </a:r>
            <a:r>
              <a:rPr lang="en-US" altLang="zh-CN" sz="3200" dirty="0"/>
              <a:t>. </a:t>
            </a:r>
            <a:r>
              <a:rPr lang="zh-CN" altLang="en-US" sz="3200" dirty="0"/>
              <a:t>这时整个概率测度集中在一个不可列的一维点集上</a:t>
            </a:r>
            <a:r>
              <a:rPr lang="en-US" altLang="zh-CN" sz="3200" dirty="0"/>
              <a:t>, </a:t>
            </a:r>
            <a:r>
              <a:rPr lang="zh-CN" altLang="en-US" sz="3200" dirty="0"/>
              <a:t>因此也不存在密度函数</a:t>
            </a:r>
            <a:r>
              <a:rPr lang="en-US" altLang="zh-CN" sz="3200" dirty="0"/>
              <a:t>.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6" y="662682"/>
            <a:ext cx="4605338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79512" y="5013176"/>
            <a:ext cx="47167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/>
              <a:t>2</a:t>
            </a:r>
            <a:r>
              <a:rPr lang="zh-CN" altLang="en-US" sz="3600" dirty="0"/>
              <a:t>、</a:t>
            </a:r>
            <a:r>
              <a:rPr lang="zh-CN" altLang="en-US" sz="3600" dirty="0">
                <a:solidFill>
                  <a:srgbClr val="000000"/>
                </a:solidFill>
              </a:rPr>
              <a:t>两个边缘分布都是均匀分布的二维随机变量的</a:t>
            </a:r>
            <a:endParaRPr lang="en-US" altLang="zh-CN" sz="36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0000"/>
                </a:solidFill>
              </a:rPr>
              <a:t>      </a:t>
            </a:r>
            <a:r>
              <a:rPr lang="zh-CN" altLang="en-US" sz="3600" dirty="0">
                <a:solidFill>
                  <a:srgbClr val="000000"/>
                </a:solidFill>
              </a:rPr>
              <a:t>联合分布也一定是均匀分布吗？反之呢？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925342" y="864019"/>
            <a:ext cx="4140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/>
              <a:t>1</a:t>
            </a:r>
            <a:r>
              <a:rPr lang="zh-CN" altLang="en-US" sz="3600" dirty="0"/>
              <a:t>、</a:t>
            </a:r>
            <a:r>
              <a:rPr lang="zh-CN" altLang="en-US" sz="3600" dirty="0">
                <a:solidFill>
                  <a:srgbClr val="000000"/>
                </a:solidFill>
              </a:rPr>
              <a:t>两个边缘分布都是正态分布的二维随机变量的</a:t>
            </a:r>
            <a:endParaRPr lang="en-US" altLang="zh-CN" sz="36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0000"/>
                </a:solidFill>
              </a:rPr>
              <a:t>      </a:t>
            </a:r>
            <a:r>
              <a:rPr lang="zh-CN" altLang="en-US" sz="3600" dirty="0">
                <a:solidFill>
                  <a:srgbClr val="000000"/>
                </a:solidFill>
              </a:rPr>
              <a:t>联合分布也一定是正态分布吗？反之呢？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292504"/>
              </p:ext>
            </p:extLst>
          </p:nvPr>
        </p:nvGraphicFramePr>
        <p:xfrm>
          <a:off x="781111" y="3769138"/>
          <a:ext cx="1096022" cy="52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253800" progId="Equation.DSMT4">
                  <p:embed/>
                </p:oleObj>
              </mc:Choice>
              <mc:Fallback>
                <p:oleObj name="Equation" r:id="rId3" imgW="596880" imgH="253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111" y="3769138"/>
                        <a:ext cx="1096022" cy="528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94494"/>
              </p:ext>
            </p:extLst>
          </p:nvPr>
        </p:nvGraphicFramePr>
        <p:xfrm>
          <a:off x="1877133" y="3717032"/>
          <a:ext cx="2016224" cy="62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889000" imgH="330200" progId="Equation.3">
                  <p:embed/>
                </p:oleObj>
              </mc:Choice>
              <mc:Fallback>
                <p:oleObj name="公式" r:id="rId5" imgW="889000" imgH="330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133" y="3717032"/>
                        <a:ext cx="2016224" cy="628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402670"/>
              </p:ext>
            </p:extLst>
          </p:nvPr>
        </p:nvGraphicFramePr>
        <p:xfrm>
          <a:off x="220950" y="4325932"/>
          <a:ext cx="4608511" cy="615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552400" imgH="406080" progId="Equation.3">
                  <p:embed/>
                </p:oleObj>
              </mc:Choice>
              <mc:Fallback>
                <p:oleObj name="公式" r:id="rId7" imgW="2552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50" y="4325932"/>
                        <a:ext cx="4608511" cy="61523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26" y="4365104"/>
            <a:ext cx="413417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4279068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18D61A3-4F6C-178A-E62D-A73F93140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064" y="2538983"/>
            <a:ext cx="3348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/>
              <a:t>参见习题册第三章</a:t>
            </a:r>
            <a:r>
              <a:rPr lang="en-US" altLang="zh-CN" sz="3600" dirty="0"/>
              <a:t>24</a:t>
            </a:r>
            <a:r>
              <a:rPr lang="zh-CN" altLang="en-US" sz="3600" dirty="0"/>
              <a:t>题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429518" y="4149080"/>
            <a:ext cx="6407150" cy="52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u="sng" baseline="0" dirty="0">
                <a:solidFill>
                  <a:srgbClr val="CC3300"/>
                </a:solidFill>
              </a:rPr>
              <a:t>注2</a:t>
            </a:r>
            <a:r>
              <a:rPr lang="en-US" altLang="zh-CN" baseline="0" dirty="0">
                <a:solidFill>
                  <a:srgbClr val="000000"/>
                </a:solidFill>
              </a:rPr>
              <a:t>: 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事件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可计算概率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.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788417" y="4796780"/>
            <a:ext cx="12827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000000"/>
                </a:solidFill>
              </a:rPr>
              <a:t>定义</a:t>
            </a:r>
            <a:r>
              <a:rPr lang="zh-CN" altLang="en-US" baseline="0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2012379" y="4809480"/>
            <a:ext cx="475138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aseline="0">
                <a:solidFill>
                  <a:srgbClr val="000000"/>
                </a:solidFill>
              </a:rPr>
              <a:t>对任意实数对 ( </a:t>
            </a:r>
            <a:r>
              <a:rPr lang="en-US" altLang="zh-CN" i="1" baseline="0">
                <a:solidFill>
                  <a:srgbClr val="000000"/>
                </a:solidFill>
              </a:rPr>
              <a:t>x , y</a:t>
            </a:r>
            <a:r>
              <a:rPr lang="en-US" altLang="zh-CN" baseline="0">
                <a:solidFill>
                  <a:srgbClr val="000000"/>
                </a:solidFill>
              </a:rPr>
              <a:t> ) ∈</a:t>
            </a:r>
            <a:r>
              <a:rPr lang="en-US" altLang="zh-CN" i="1" baseline="0">
                <a:solidFill>
                  <a:srgbClr val="000000"/>
                </a:solidFill>
              </a:rPr>
              <a:t>R</a:t>
            </a:r>
            <a:r>
              <a:rPr lang="en-US" altLang="zh-CN">
                <a:solidFill>
                  <a:srgbClr val="000000"/>
                </a:solidFill>
              </a:rPr>
              <a:t>2 </a:t>
            </a:r>
            <a:endParaRPr lang="zh-CN" altLang="en-US" baseline="0">
              <a:solidFill>
                <a:srgbClr val="000000"/>
              </a:solidFill>
            </a:endParaRP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755576" y="5373216"/>
            <a:ext cx="72024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称二元函数</a:t>
            </a:r>
            <a:r>
              <a:rPr lang="zh-CN" altLang="en-US" baseline="0" dirty="0">
                <a:sym typeface="Symbol" pitchFamily="18" charset="2"/>
              </a:rPr>
              <a:t> 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F 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(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 ,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 y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 ) =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P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 {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990033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990033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755576" y="5934223"/>
            <a:ext cx="4813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000000"/>
                </a:solidFill>
              </a:rPr>
              <a:t>为( </a:t>
            </a:r>
            <a:r>
              <a:rPr lang="en-US" altLang="zh-CN" i="1" baseline="0" dirty="0">
                <a:solidFill>
                  <a:srgbClr val="000000"/>
                </a:solidFill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</a:rPr>
              <a:t>, Y ) </a:t>
            </a:r>
            <a:r>
              <a:rPr lang="zh-CN" altLang="en-US" baseline="0" dirty="0">
                <a:solidFill>
                  <a:srgbClr val="000000"/>
                </a:solidFill>
              </a:rPr>
              <a:t>的</a:t>
            </a:r>
            <a:r>
              <a:rPr lang="zh-CN" altLang="en-US" u="sng" baseline="0" dirty="0">
                <a:solidFill>
                  <a:srgbClr val="990033"/>
                </a:solidFill>
              </a:rPr>
              <a:t>联合分布函数</a:t>
            </a:r>
            <a:r>
              <a:rPr lang="en-US" altLang="zh-CN" baseline="0" dirty="0">
                <a:solidFill>
                  <a:srgbClr val="990033"/>
                </a:solidFill>
              </a:rPr>
              <a:t>.</a:t>
            </a:r>
          </a:p>
        </p:txBody>
      </p:sp>
      <p:grpSp>
        <p:nvGrpSpPr>
          <p:cNvPr id="2057" name="Group 28"/>
          <p:cNvGrpSpPr>
            <a:grpSpLocks/>
          </p:cNvGrpSpPr>
          <p:nvPr/>
        </p:nvGrpSpPr>
        <p:grpSpPr bwMode="auto">
          <a:xfrm>
            <a:off x="645542" y="620688"/>
            <a:ext cx="8462962" cy="1800225"/>
            <a:chOff x="269" y="391"/>
            <a:chExt cx="5331" cy="1134"/>
          </a:xfrm>
        </p:grpSpPr>
        <p:sp>
          <p:nvSpPr>
            <p:cNvPr id="2073" name="Text Box 29"/>
            <p:cNvSpPr txBox="1">
              <a:spLocks noChangeArrowheads="1"/>
            </p:cNvSpPr>
            <p:nvPr/>
          </p:nvSpPr>
          <p:spPr bwMode="auto">
            <a:xfrm>
              <a:off x="293" y="1090"/>
              <a:ext cx="5307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称它们构成的有序数组 (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 , Y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)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为</a:t>
              </a:r>
              <a:r>
                <a:rPr lang="zh-CN" altLang="en-US" u="sng" baseline="0">
                  <a:solidFill>
                    <a:srgbClr val="990033"/>
                  </a:solidFill>
                  <a:sym typeface="Symbol" pitchFamily="18" charset="2"/>
                </a:rPr>
                <a:t>二维随机变量</a:t>
              </a:r>
              <a:r>
                <a:rPr lang="en-US" altLang="zh-CN" baseline="0">
                  <a:sym typeface="Symbol" pitchFamily="18" charset="2"/>
                </a:rPr>
                <a:t>.</a:t>
              </a:r>
              <a:endParaRPr lang="en-US" altLang="zh-CN" i="1" baseline="0"/>
            </a:p>
          </p:txBody>
        </p:sp>
        <p:sp>
          <p:nvSpPr>
            <p:cNvPr id="2074" name="Text Box 30"/>
            <p:cNvSpPr txBox="1">
              <a:spLocks noChangeArrowheads="1"/>
            </p:cNvSpPr>
            <p:nvPr/>
          </p:nvSpPr>
          <p:spPr bwMode="auto">
            <a:xfrm>
              <a:off x="269" y="391"/>
              <a:ext cx="8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u="sng" baseline="0" dirty="0">
                  <a:solidFill>
                    <a:srgbClr val="CC3300"/>
                  </a:solidFill>
                </a:rPr>
                <a:t>定义</a:t>
              </a:r>
              <a:r>
                <a:rPr lang="zh-CN" altLang="en-US" baseline="0" dirty="0"/>
                <a:t>：</a:t>
              </a:r>
            </a:p>
          </p:txBody>
        </p:sp>
        <p:sp>
          <p:nvSpPr>
            <p:cNvPr id="2075" name="Text Box 31"/>
            <p:cNvSpPr txBox="1">
              <a:spLocks noChangeArrowheads="1"/>
            </p:cNvSpPr>
            <p:nvPr/>
          </p:nvSpPr>
          <p:spPr bwMode="auto">
            <a:xfrm>
              <a:off x="884" y="436"/>
              <a:ext cx="44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</a:rPr>
                <a:t>设随机试验</a:t>
              </a:r>
              <a:r>
                <a:rPr lang="en-US" altLang="zh-CN" i="1" baseline="0">
                  <a:solidFill>
                    <a:srgbClr val="000000"/>
                  </a:solidFill>
                </a:rPr>
                <a:t>E</a:t>
              </a:r>
              <a:r>
                <a:rPr lang="zh-CN" altLang="en-US" baseline="0">
                  <a:solidFill>
                    <a:srgbClr val="000000"/>
                  </a:solidFill>
                </a:rPr>
                <a:t>的样本空间为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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，对于每一样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076" name="Text Box 32"/>
            <p:cNvSpPr txBox="1">
              <a:spLocks noChangeArrowheads="1"/>
            </p:cNvSpPr>
            <p:nvPr/>
          </p:nvSpPr>
          <p:spPr bwMode="auto">
            <a:xfrm>
              <a:off x="293" y="682"/>
              <a:ext cx="145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本点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 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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baseline="0"/>
            </a:p>
          </p:txBody>
        </p:sp>
        <p:sp>
          <p:nvSpPr>
            <p:cNvPr id="2077" name="Text Box 33"/>
            <p:cNvSpPr txBox="1">
              <a:spLocks noChangeArrowheads="1"/>
            </p:cNvSpPr>
            <p:nvPr/>
          </p:nvSpPr>
          <p:spPr bwMode="auto">
            <a:xfrm>
              <a:off x="1472" y="682"/>
              <a:ext cx="3992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有两个实数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 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  </a:t>
              </a:r>
              <a:r>
                <a:rPr lang="zh-CN" altLang="en-US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, 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Y </a:t>
              </a:r>
              <a:r>
                <a:rPr lang="en-US" altLang="zh-CN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CN" i="1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en-US" i="1" baseline="0">
                  <a:solidFill>
                    <a:srgbClr val="000000"/>
                  </a:solidFill>
                  <a:sym typeface="Symbol" pitchFamily="18" charset="2"/>
                </a:rPr>
                <a:t>  </a:t>
              </a:r>
              <a:r>
                <a:rPr lang="zh-CN" altLang="en-US" baseline="0">
                  <a:solidFill>
                    <a:srgbClr val="000000"/>
                  </a:solidFill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与之对应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,</a:t>
              </a:r>
              <a:endParaRPr lang="en-US" altLang="zh-CN" i="1" baseline="0"/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395536" y="2348880"/>
            <a:ext cx="7847013" cy="1079500"/>
            <a:chOff x="295" y="1525"/>
            <a:chExt cx="4943" cy="680"/>
          </a:xfrm>
        </p:grpSpPr>
        <p:sp>
          <p:nvSpPr>
            <p:cNvPr id="2072" name="Text Box 36"/>
            <p:cNvSpPr txBox="1">
              <a:spLocks noChangeArrowheads="1"/>
            </p:cNvSpPr>
            <p:nvPr/>
          </p:nvSpPr>
          <p:spPr bwMode="auto">
            <a:xfrm>
              <a:off x="295" y="1525"/>
              <a:ext cx="49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u="sng" baseline="0" dirty="0">
                  <a:solidFill>
                    <a:srgbClr val="CC3300"/>
                  </a:solidFill>
                </a:rPr>
                <a:t>注1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：</a:t>
              </a:r>
              <a:r>
                <a:rPr lang="en-US" altLang="zh-CN" i="1" baseline="0" dirty="0">
                  <a:solidFill>
                    <a:srgbClr val="000000"/>
                  </a:solidFill>
                </a:rPr>
                <a:t> X, Y </a:t>
              </a:r>
              <a:r>
                <a:rPr lang="zh-CN" altLang="en-US" baseline="0" dirty="0">
                  <a:solidFill>
                    <a:srgbClr val="000000"/>
                  </a:solidFill>
                </a:rPr>
                <a:t>都是定义在</a:t>
              </a:r>
              <a:r>
                <a:rPr lang="zh-CN" altLang="en-US" u="sng" baseline="0" dirty="0">
                  <a:solidFill>
                    <a:srgbClr val="C00000"/>
                  </a:solidFill>
                </a:rPr>
                <a:t>同一</a:t>
              </a:r>
              <a:r>
                <a:rPr lang="zh-CN" altLang="en-US" u="sng" baseline="0" dirty="0">
                  <a:solidFill>
                    <a:srgbClr val="C00000"/>
                  </a:solidFill>
                  <a:sym typeface="Symbol" pitchFamily="18" charset="2"/>
                </a:rPr>
                <a:t></a:t>
              </a:r>
              <a:r>
                <a:rPr lang="zh-CN" altLang="en-US" baseline="0" dirty="0">
                  <a:solidFill>
                    <a:srgbClr val="000000"/>
                  </a:solidFill>
                  <a:sym typeface="Symbol" pitchFamily="18" charset="2"/>
                </a:rPr>
                <a:t>上的随机变量，有</a:t>
              </a:r>
            </a:p>
          </p:txBody>
        </p:sp>
        <p:graphicFrame>
          <p:nvGraphicFramePr>
            <p:cNvPr id="2050" name="Object 37"/>
            <p:cNvGraphicFramePr>
              <a:graphicFrameLocks noChangeAspect="1"/>
            </p:cNvGraphicFramePr>
            <p:nvPr/>
          </p:nvGraphicFramePr>
          <p:xfrm>
            <a:off x="941" y="1851"/>
            <a:ext cx="205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82680" imgH="253800" progId="Equation.DSMT4">
                    <p:embed/>
                  </p:oleObj>
                </mc:Choice>
                <mc:Fallback>
                  <p:oleObj name="Equation" r:id="rId2" imgW="1282680" imgH="2538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1" y="1851"/>
                          <a:ext cx="205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8"/>
            <p:cNvGraphicFramePr>
              <a:graphicFrameLocks noChangeAspect="1"/>
            </p:cNvGraphicFramePr>
            <p:nvPr/>
          </p:nvGraphicFramePr>
          <p:xfrm>
            <a:off x="3198" y="1851"/>
            <a:ext cx="197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31560" imgH="253800" progId="Equation.DSMT4">
                    <p:embed/>
                  </p:oleObj>
                </mc:Choice>
                <mc:Fallback>
                  <p:oleObj name="Equation" r:id="rId4" imgW="1231560" imgH="2538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1851"/>
                          <a:ext cx="1974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2913311" y="3355355"/>
            <a:ext cx="1800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>
            <a:off x="4428455" y="5890741"/>
            <a:ext cx="2663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1547664" y="3572396"/>
            <a:ext cx="5808663" cy="857250"/>
            <a:chOff x="912" y="3264"/>
            <a:chExt cx="4479" cy="631"/>
          </a:xfrm>
        </p:grpSpPr>
        <p:grpSp>
          <p:nvGrpSpPr>
            <p:cNvPr id="2062" name="Group 50"/>
            <p:cNvGrpSpPr>
              <a:grpSpLocks/>
            </p:cNvGrpSpPr>
            <p:nvPr/>
          </p:nvGrpSpPr>
          <p:grpSpPr bwMode="auto">
            <a:xfrm>
              <a:off x="912" y="3456"/>
              <a:ext cx="4479" cy="439"/>
              <a:chOff x="912" y="3456"/>
              <a:chExt cx="4479" cy="439"/>
            </a:xfrm>
          </p:grpSpPr>
          <p:sp>
            <p:nvSpPr>
              <p:cNvPr id="2068" name="Line 51"/>
              <p:cNvSpPr>
                <a:spLocks noChangeShapeType="1"/>
              </p:cNvSpPr>
              <p:nvPr/>
            </p:nvSpPr>
            <p:spPr bwMode="auto">
              <a:xfrm>
                <a:off x="912" y="3552"/>
                <a:ext cx="42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69" name="Line 52"/>
              <p:cNvSpPr>
                <a:spLocks noChangeShapeType="1"/>
              </p:cNvSpPr>
              <p:nvPr/>
            </p:nvSpPr>
            <p:spPr bwMode="auto">
              <a:xfrm>
                <a:off x="2784" y="345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70" name="Text Box 53"/>
              <p:cNvSpPr txBox="1">
                <a:spLocks noChangeArrowheads="1"/>
              </p:cNvSpPr>
              <p:nvPr/>
            </p:nvSpPr>
            <p:spPr bwMode="auto">
              <a:xfrm>
                <a:off x="2641" y="3513"/>
                <a:ext cx="287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O</a:t>
                </a:r>
              </a:p>
            </p:txBody>
          </p:sp>
          <p:sp>
            <p:nvSpPr>
              <p:cNvPr id="2071" name="Text Box 54"/>
              <p:cNvSpPr txBox="1">
                <a:spLocks noChangeArrowheads="1"/>
              </p:cNvSpPr>
              <p:nvPr/>
            </p:nvSpPr>
            <p:spPr bwMode="auto">
              <a:xfrm>
                <a:off x="5103" y="3460"/>
                <a:ext cx="288" cy="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4400" i="1"/>
                  <a:t>x</a:t>
                </a:r>
              </a:p>
            </p:txBody>
          </p:sp>
        </p:grpSp>
        <p:grpSp>
          <p:nvGrpSpPr>
            <p:cNvPr id="2063" name="Group 55"/>
            <p:cNvGrpSpPr>
              <a:grpSpLocks/>
            </p:cNvGrpSpPr>
            <p:nvPr/>
          </p:nvGrpSpPr>
          <p:grpSpPr bwMode="auto">
            <a:xfrm>
              <a:off x="3504" y="3456"/>
              <a:ext cx="288" cy="382"/>
              <a:chOff x="3504" y="3456"/>
              <a:chExt cx="288" cy="382"/>
            </a:xfrm>
          </p:grpSpPr>
          <p:sp>
            <p:nvSpPr>
              <p:cNvPr id="2066" name="Text Box 56"/>
              <p:cNvSpPr txBox="1">
                <a:spLocks noChangeArrowheads="1"/>
              </p:cNvSpPr>
              <p:nvPr/>
            </p:nvSpPr>
            <p:spPr bwMode="auto">
              <a:xfrm>
                <a:off x="3504" y="3456"/>
                <a:ext cx="288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 b="1" baseline="30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x</a:t>
                </a:r>
              </a:p>
            </p:txBody>
          </p:sp>
          <p:sp>
            <p:nvSpPr>
              <p:cNvPr id="2067" name="Line 57"/>
              <p:cNvSpPr>
                <a:spLocks noChangeShapeType="1"/>
              </p:cNvSpPr>
              <p:nvPr/>
            </p:nvSpPr>
            <p:spPr bwMode="auto">
              <a:xfrm flipV="1">
                <a:off x="3600" y="345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064" name="Freeform 58"/>
            <p:cNvSpPr>
              <a:spLocks/>
            </p:cNvSpPr>
            <p:nvPr/>
          </p:nvSpPr>
          <p:spPr bwMode="auto">
            <a:xfrm>
              <a:off x="912" y="3264"/>
              <a:ext cx="2688" cy="288"/>
            </a:xfrm>
            <a:custGeom>
              <a:avLst/>
              <a:gdLst>
                <a:gd name="T0" fmla="*/ 2688 w 2688"/>
                <a:gd name="T1" fmla="*/ 288 h 288"/>
                <a:gd name="T2" fmla="*/ 2592 w 2688"/>
                <a:gd name="T3" fmla="*/ 0 h 288"/>
                <a:gd name="T4" fmla="*/ 0 w 2688"/>
                <a:gd name="T5" fmla="*/ 0 h 288"/>
                <a:gd name="T6" fmla="*/ 0 60000 65536"/>
                <a:gd name="T7" fmla="*/ 0 60000 65536"/>
                <a:gd name="T8" fmla="*/ 0 60000 65536"/>
                <a:gd name="T9" fmla="*/ 0 w 2688"/>
                <a:gd name="T10" fmla="*/ 0 h 288"/>
                <a:gd name="T11" fmla="*/ 2688 w 26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88" h="288">
                  <a:moveTo>
                    <a:pt x="2688" y="288"/>
                  </a:moveTo>
                  <a:lnTo>
                    <a:pt x="259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65" name="Text Box 59"/>
            <p:cNvSpPr txBox="1">
              <a:spLocks noChangeArrowheads="1"/>
            </p:cNvSpPr>
            <p:nvPr/>
          </p:nvSpPr>
          <p:spPr bwMode="auto">
            <a:xfrm>
              <a:off x="2881" y="3312"/>
              <a:ext cx="33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4000" i="1"/>
                <a:t>X</a:t>
              </a:r>
            </a:p>
          </p:txBody>
        </p:sp>
      </p:grpSp>
      <p:sp>
        <p:nvSpPr>
          <p:cNvPr id="2" name="Text Box 72">
            <a:extLst>
              <a:ext uri="{FF2B5EF4-FFF2-40B4-BE49-F238E27FC236}">
                <a16:creationId xmlns:a16="http://schemas.microsoft.com/office/drawing/2014/main" id="{D113E681-BA7C-FDE2-0C5B-D21E0FF36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4121196"/>
            <a:ext cx="3265488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 ∩{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}</a:t>
            </a:r>
            <a:endParaRPr lang="zh-CN" altLang="en-US" baseline="0" dirty="0">
              <a:solidFill>
                <a:srgbClr val="000000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2" grpId="0" autoUpdateAnimBg="0"/>
      <p:bldP spid="43033" grpId="0" autoUpdateAnimBg="0"/>
      <p:bldP spid="43034" grpId="0" autoUpdateAnimBg="0"/>
      <p:bldP spid="43048" grpId="0" animBg="1"/>
      <p:bldP spid="43049" grpId="0" animBg="1"/>
      <p:bldP spid="2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728962" y="1052736"/>
            <a:ext cx="604837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dirty="0"/>
              <a:t> </a:t>
            </a:r>
            <a:r>
              <a:rPr lang="zh-CN" altLang="en-US" sz="4000" dirty="0">
                <a:solidFill>
                  <a:srgbClr val="FF3300"/>
                </a:solidFill>
              </a:rPr>
              <a:t>思考：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4000" dirty="0">
                <a:solidFill>
                  <a:srgbClr val="FF3300"/>
                </a:solidFill>
              </a:rPr>
              <a:t>           </a:t>
            </a:r>
            <a:r>
              <a:rPr lang="zh-CN" altLang="en-US" sz="4000" dirty="0">
                <a:solidFill>
                  <a:srgbClr val="000000"/>
                </a:solidFill>
              </a:rPr>
              <a:t>能否用</a:t>
            </a:r>
            <a:r>
              <a:rPr lang="zh-CN" altLang="en-US" sz="4000" u="sng" dirty="0">
                <a:solidFill>
                  <a:srgbClr val="000000"/>
                </a:solidFill>
              </a:rPr>
              <a:t>边缘分布律</a:t>
            </a:r>
            <a:r>
              <a:rPr lang="zh-CN" altLang="en-US" sz="4000" dirty="0">
                <a:solidFill>
                  <a:srgbClr val="000000"/>
                </a:solidFill>
              </a:rPr>
              <a:t>来确定</a:t>
            </a:r>
            <a:r>
              <a:rPr lang="zh-CN" altLang="en-US" sz="4000" u="sng" dirty="0">
                <a:solidFill>
                  <a:srgbClr val="000000"/>
                </a:solidFill>
              </a:rPr>
              <a:t>联合  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</a:rPr>
              <a:t>           </a:t>
            </a:r>
            <a:r>
              <a:rPr lang="zh-CN" altLang="en-US" sz="4000" u="sng" dirty="0">
                <a:solidFill>
                  <a:srgbClr val="000000"/>
                </a:solidFill>
              </a:rPr>
              <a:t>分布律</a:t>
            </a:r>
            <a:r>
              <a:rPr lang="zh-CN" altLang="en-US" sz="4000" dirty="0">
                <a:solidFill>
                  <a:srgbClr val="000000"/>
                </a:solidFill>
              </a:rPr>
              <a:t>，原因是什么？</a:t>
            </a:r>
            <a:endParaRPr lang="zh-CN" altLang="en-US" sz="4000" dirty="0"/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55848" y="5013176"/>
            <a:ext cx="7848600" cy="128905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 sz="4000" dirty="0"/>
              <a:t> </a:t>
            </a:r>
            <a:r>
              <a:rPr lang="zh-CN" altLang="en-US" sz="4000" dirty="0">
                <a:solidFill>
                  <a:srgbClr val="000066"/>
                </a:solidFill>
              </a:rPr>
              <a:t>多维随机变量的</a:t>
            </a:r>
            <a:r>
              <a:rPr lang="zh-CN" altLang="en-US" sz="4000" dirty="0">
                <a:solidFill>
                  <a:srgbClr val="FF3300"/>
                </a:solidFill>
              </a:rPr>
              <a:t>联合分布</a:t>
            </a:r>
            <a:r>
              <a:rPr lang="zh-CN" altLang="en-US" sz="4000" dirty="0">
                <a:solidFill>
                  <a:srgbClr val="000066"/>
                </a:solidFill>
              </a:rPr>
              <a:t>不仅与每个分量的</a:t>
            </a:r>
            <a:r>
              <a:rPr lang="zh-CN" altLang="en-US" sz="4000" dirty="0">
                <a:solidFill>
                  <a:srgbClr val="FF3300"/>
                </a:solidFill>
              </a:rPr>
              <a:t>边缘分布</a:t>
            </a:r>
            <a:r>
              <a:rPr lang="zh-CN" altLang="en-US" sz="4000" dirty="0">
                <a:solidFill>
                  <a:srgbClr val="000066"/>
                </a:solidFill>
              </a:rPr>
              <a:t>有关，而且还与每个</a:t>
            </a:r>
            <a:r>
              <a:rPr lang="zh-CN" altLang="en-US" sz="4000" dirty="0">
                <a:solidFill>
                  <a:srgbClr val="FF3300"/>
                </a:solidFill>
              </a:rPr>
              <a:t>分量之间的联系</a:t>
            </a:r>
            <a:r>
              <a:rPr lang="zh-CN" altLang="en-US" sz="4000" dirty="0">
                <a:solidFill>
                  <a:srgbClr val="000066"/>
                </a:solidFill>
              </a:rPr>
              <a:t>有关！</a:t>
            </a:r>
          </a:p>
        </p:txBody>
      </p:sp>
      <p:pic>
        <p:nvPicPr>
          <p:cNvPr id="9220" name="Picture 5" descr="pic00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2" y="1130776"/>
            <a:ext cx="175736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563888" y="2939033"/>
            <a:ext cx="4968875" cy="50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dirty="0"/>
              <a:t> </a:t>
            </a:r>
            <a:r>
              <a:rPr lang="en-US" altLang="zh-CN" sz="4000" dirty="0">
                <a:solidFill>
                  <a:srgbClr val="000066"/>
                </a:solidFill>
              </a:rPr>
              <a:t>(</a:t>
            </a:r>
            <a:r>
              <a:rPr lang="zh-CN" altLang="en-US" sz="4000" dirty="0">
                <a:solidFill>
                  <a:srgbClr val="000066"/>
                </a:solidFill>
              </a:rPr>
              <a:t>参见教材例</a:t>
            </a:r>
            <a:r>
              <a:rPr lang="en-US" altLang="zh-CN" sz="4000" dirty="0">
                <a:solidFill>
                  <a:srgbClr val="000066"/>
                </a:solidFill>
              </a:rPr>
              <a:t>3.1.3</a:t>
            </a:r>
            <a:r>
              <a:rPr lang="zh-CN" altLang="en-US" sz="4000" dirty="0">
                <a:solidFill>
                  <a:srgbClr val="000066"/>
                </a:solidFill>
              </a:rPr>
              <a:t>和</a:t>
            </a:r>
            <a:r>
              <a:rPr lang="en-US" altLang="zh-CN" sz="4000" dirty="0">
                <a:solidFill>
                  <a:srgbClr val="000066"/>
                </a:solidFill>
              </a:rPr>
              <a:t>3.1.4)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55107" y="4060552"/>
            <a:ext cx="6024562" cy="736600"/>
            <a:chOff x="1336" y="709"/>
            <a:chExt cx="3795" cy="464"/>
          </a:xfrm>
          <a:solidFill>
            <a:schemeClr val="accent1"/>
          </a:solidFill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072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889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162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5008" y="709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891" y="86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798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409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771" y="86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684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2309" y="1029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516" y="904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704" y="904"/>
              <a:ext cx="1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~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412" y="904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614" y="904"/>
              <a:ext cx="1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~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4595" y="880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236" y="880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2491" y="880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2145" y="880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3933" y="904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3439" y="904"/>
              <a:ext cx="127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843" y="904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1336" y="904"/>
              <a:ext cx="13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467544" y="3341414"/>
            <a:ext cx="8153400" cy="735013"/>
            <a:chOff x="249" y="255"/>
            <a:chExt cx="5136" cy="463"/>
          </a:xfrm>
          <a:solidFill>
            <a:schemeClr val="accent1"/>
          </a:solidFill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1821" y="350"/>
              <a:ext cx="94" cy="3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2435" y="350"/>
              <a:ext cx="94" cy="3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5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2996" y="255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(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4970" y="255"/>
              <a:ext cx="123" cy="4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600" baseline="0">
                  <a:solidFill>
                    <a:srgbClr val="000000"/>
                  </a:solidFill>
                  <a:latin typeface="Symbol" pitchFamily="18" charset="2"/>
                </a:rPr>
                <a:t>)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4561" y="41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469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4080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3695" y="41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2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3608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3233" y="574"/>
              <a:ext cx="6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500" baseline="0" dirty="0">
                  <a:solidFill>
                    <a:srgbClr val="000000"/>
                  </a:solidFill>
                </a:rPr>
                <a:t>1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4656" y="449"/>
              <a:ext cx="6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187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3790" y="449"/>
              <a:ext cx="6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;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3336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214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,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1191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112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.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992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1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925" y="449"/>
              <a:ext cx="5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.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5"/>
            <p:cNvSpPr>
              <a:spLocks noChangeArrowheads="1"/>
            </p:cNvSpPr>
            <p:nvPr/>
          </p:nvSpPr>
          <p:spPr bwMode="auto">
            <a:xfrm>
              <a:off x="793" y="449"/>
              <a:ext cx="10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</a:rPr>
                <a:t>3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4781" y="425"/>
              <a:ext cx="11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r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4266" y="425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3906" y="425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3" name="Rectangle 49"/>
            <p:cNvSpPr>
              <a:spLocks noChangeArrowheads="1"/>
            </p:cNvSpPr>
            <p:nvPr/>
          </p:nvSpPr>
          <p:spPr bwMode="auto">
            <a:xfrm>
              <a:off x="3415" y="425"/>
              <a:ext cx="12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0"/>
            <p:cNvSpPr>
              <a:spLocks noChangeArrowheads="1"/>
            </p:cNvSpPr>
            <p:nvPr/>
          </p:nvSpPr>
          <p:spPr bwMode="auto">
            <a:xfrm>
              <a:off x="3070" y="425"/>
              <a:ext cx="12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auto">
            <a:xfrm>
              <a:off x="2767" y="449"/>
              <a:ext cx="150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N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2"/>
            <p:cNvSpPr>
              <a:spLocks noChangeArrowheads="1"/>
            </p:cNvSpPr>
            <p:nvPr/>
          </p:nvSpPr>
          <p:spPr bwMode="auto">
            <a:xfrm>
              <a:off x="2224" y="449"/>
              <a:ext cx="127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Y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3"/>
            <p:cNvSpPr>
              <a:spLocks noChangeArrowheads="1"/>
            </p:cNvSpPr>
            <p:nvPr/>
          </p:nvSpPr>
          <p:spPr bwMode="auto">
            <a:xfrm>
              <a:off x="1929" y="449"/>
              <a:ext cx="139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600" i="1" baseline="0">
                  <a:solidFill>
                    <a:srgbClr val="000000"/>
                  </a:solidFill>
                </a:rPr>
                <a:t>X</a:t>
              </a:r>
              <a:endParaRPr lang="en-US" altLang="zh-CN" baseline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4"/>
            <p:cNvSpPr>
              <a:spLocks noChangeArrowheads="1"/>
            </p:cNvSpPr>
            <p:nvPr/>
          </p:nvSpPr>
          <p:spPr bwMode="auto">
            <a:xfrm>
              <a:off x="5071" y="455"/>
              <a:ext cx="314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 则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2497" y="455"/>
              <a:ext cx="2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>
                  <a:solidFill>
                    <a:srgbClr val="000000"/>
                  </a:solidFill>
                  <a:latin typeface="宋体" charset="-122"/>
                </a:rPr>
                <a:t>～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1556" y="455"/>
              <a:ext cx="20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baseline="0" dirty="0">
                  <a:solidFill>
                    <a:srgbClr val="000000"/>
                  </a:solidFill>
                  <a:latin typeface="宋体" charset="-122"/>
                </a:rPr>
                <a:t>若</a:t>
              </a:r>
              <a:endParaRPr lang="zh-CN" altLang="en-US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57"/>
            <p:cNvSpPr>
              <a:spLocks noChangeArrowheads="1"/>
            </p:cNvSpPr>
            <p:nvPr/>
          </p:nvSpPr>
          <p:spPr bwMode="auto">
            <a:xfrm>
              <a:off x="249" y="455"/>
              <a:ext cx="418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600" u="sng" baseline="0">
                  <a:solidFill>
                    <a:srgbClr val="000000"/>
                  </a:solidFill>
                  <a:latin typeface="宋体" charset="-122"/>
                </a:rPr>
                <a:t>命题</a:t>
              </a:r>
              <a:endParaRPr lang="zh-CN" altLang="en-US" u="sng" baseline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nimBg="1" autoUpdateAnimBg="0"/>
      <p:bldP spid="1434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468313" y="5264150"/>
            <a:ext cx="842486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 dirty="0">
                <a:latin typeface="宋体" charset="-122"/>
              </a:rPr>
              <a:t>    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一维随机变量</a:t>
            </a:r>
            <a:r>
              <a:rPr lang="en-US" altLang="zh-CN" i="1" baseline="0" dirty="0">
                <a:solidFill>
                  <a:srgbClr val="000000"/>
                </a:solidFill>
              </a:rPr>
              <a:t>X、Y 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的分布函数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i="1" baseline="-2500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</a:rPr>
              <a:t>与 </a:t>
            </a:r>
            <a:r>
              <a:rPr lang="en-US" altLang="zh-CN" i="1" baseline="0" dirty="0">
                <a:solidFill>
                  <a:srgbClr val="000000"/>
                </a:solidFill>
              </a:rPr>
              <a:t>F</a:t>
            </a:r>
            <a:r>
              <a:rPr lang="en-US" altLang="zh-CN" i="1" baseline="-2500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(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称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    为(</a:t>
            </a:r>
            <a:r>
              <a:rPr lang="en-US" altLang="zh-CN" i="1" baseline="0" dirty="0">
                <a:solidFill>
                  <a:srgbClr val="000000"/>
                </a:solidFill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</a:rPr>
              <a:t>, </a:t>
            </a:r>
            <a:r>
              <a:rPr lang="en-US" altLang="zh-CN" i="1" baseline="0" dirty="0">
                <a:solidFill>
                  <a:srgbClr val="000000"/>
                </a:solidFill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latin typeface="宋体" charset="-122"/>
              </a:rPr>
              <a:t>)</a:t>
            </a:r>
            <a:r>
              <a:rPr lang="zh-CN" altLang="en-US" baseline="0" dirty="0">
                <a:solidFill>
                  <a:srgbClr val="000000"/>
                </a:solidFill>
                <a:latin typeface="宋体" charset="-122"/>
              </a:rPr>
              <a:t>的</a:t>
            </a:r>
            <a:r>
              <a:rPr lang="zh-CN" altLang="en-US" baseline="0" dirty="0">
                <a:solidFill>
                  <a:srgbClr val="990033"/>
                </a:solidFill>
                <a:latin typeface="宋体" charset="-122"/>
              </a:rPr>
              <a:t>边缘</a:t>
            </a:r>
            <a:r>
              <a:rPr lang="en-US" altLang="zh-CN" baseline="0" dirty="0">
                <a:solidFill>
                  <a:srgbClr val="990033"/>
                </a:solidFill>
                <a:cs typeface="Times New Roman" pitchFamily="18" charset="0"/>
              </a:rPr>
              <a:t>(</a:t>
            </a:r>
            <a:r>
              <a:rPr lang="zh-CN" altLang="en-US" baseline="0" dirty="0">
                <a:solidFill>
                  <a:srgbClr val="990033"/>
                </a:solidFill>
                <a:cs typeface="Times New Roman" pitchFamily="18" charset="0"/>
              </a:rPr>
              <a:t>或边际</a:t>
            </a:r>
            <a:r>
              <a:rPr lang="en-US" altLang="zh-CN" baseline="0" dirty="0">
                <a:solidFill>
                  <a:srgbClr val="990033"/>
                </a:solidFill>
                <a:cs typeface="Times New Roman" pitchFamily="18" charset="0"/>
              </a:rPr>
              <a:t>)</a:t>
            </a:r>
            <a:r>
              <a:rPr lang="zh-CN" altLang="en-US" baseline="0" dirty="0">
                <a:solidFill>
                  <a:srgbClr val="990033"/>
                </a:solidFill>
                <a:latin typeface="宋体" charset="-122"/>
              </a:rPr>
              <a:t>分布函数</a:t>
            </a:r>
            <a:r>
              <a:rPr lang="en-US" altLang="zh-CN" baseline="0" dirty="0">
                <a:latin typeface="宋体" charset="-122"/>
              </a:rPr>
              <a:t>.</a:t>
            </a:r>
          </a:p>
        </p:txBody>
      </p:sp>
      <p:sp>
        <p:nvSpPr>
          <p:cNvPr id="1076" name="Text Box 52"/>
          <p:cNvSpPr txBox="1">
            <a:spLocks noChangeArrowheads="1"/>
          </p:cNvSpPr>
          <p:nvPr/>
        </p:nvSpPr>
        <p:spPr bwMode="auto">
          <a:xfrm>
            <a:off x="323850" y="1806575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u="sng" baseline="0">
                <a:solidFill>
                  <a:srgbClr val="000000"/>
                </a:solidFill>
              </a:rPr>
              <a:t>注</a:t>
            </a:r>
            <a:r>
              <a:rPr lang="en-US" altLang="zh-CN" u="sng" baseline="0">
                <a:solidFill>
                  <a:srgbClr val="000000"/>
                </a:solidFill>
              </a:rPr>
              <a:t>1</a:t>
            </a:r>
            <a:r>
              <a:rPr lang="zh-CN" altLang="en-US" u="sng" baseline="0">
                <a:solidFill>
                  <a:srgbClr val="000000"/>
                </a:solidFill>
              </a:rPr>
              <a:t>：联合分布函数</a:t>
            </a:r>
            <a:r>
              <a:rPr lang="zh-CN" altLang="en-US" baseline="0">
                <a:solidFill>
                  <a:srgbClr val="000000"/>
                </a:solidFill>
              </a:rPr>
              <a:t>几何意义：</a:t>
            </a: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2663825" y="3559175"/>
            <a:ext cx="5562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H="1" flipV="1">
            <a:off x="5449888" y="2035175"/>
            <a:ext cx="0" cy="2667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6769100" y="2046288"/>
            <a:ext cx="1258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00"/>
                </a:solidFill>
              </a:rPr>
              <a:t>( </a:t>
            </a:r>
            <a:r>
              <a:rPr lang="en-US" altLang="zh-CN" i="1" baseline="0">
                <a:solidFill>
                  <a:srgbClr val="000000"/>
                </a:solidFill>
              </a:rPr>
              <a:t>x </a:t>
            </a:r>
            <a:r>
              <a:rPr lang="en-US" altLang="zh-CN" baseline="0">
                <a:solidFill>
                  <a:srgbClr val="000000"/>
                </a:solidFill>
              </a:rPr>
              <a:t>, </a:t>
            </a:r>
            <a:r>
              <a:rPr lang="en-US" altLang="zh-CN" i="1" baseline="0">
                <a:solidFill>
                  <a:srgbClr val="000000"/>
                </a:solidFill>
              </a:rPr>
              <a:t>y</a:t>
            </a:r>
            <a:r>
              <a:rPr lang="en-US" altLang="zh-CN" baseline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1058" name="Text Box 34"/>
          <p:cNvSpPr txBox="1">
            <a:spLocks noChangeArrowheads="1"/>
          </p:cNvSpPr>
          <p:nvPr/>
        </p:nvSpPr>
        <p:spPr bwMode="auto">
          <a:xfrm>
            <a:off x="5013325" y="3603625"/>
            <a:ext cx="817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aseline="0"/>
              <a:t>o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5580063" y="1806575"/>
            <a:ext cx="423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 baseline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078" name="Text Box 54"/>
          <p:cNvSpPr txBox="1">
            <a:spLocks noChangeArrowheads="1"/>
          </p:cNvSpPr>
          <p:nvPr/>
        </p:nvSpPr>
        <p:spPr bwMode="auto">
          <a:xfrm>
            <a:off x="8101013" y="3482975"/>
            <a:ext cx="377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 baseline="0">
                <a:solidFill>
                  <a:srgbClr val="000000"/>
                </a:solidFill>
              </a:rPr>
              <a:t>x</a:t>
            </a:r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2727325" y="2416175"/>
            <a:ext cx="4054475" cy="2133600"/>
            <a:chOff x="0" y="2544"/>
            <a:chExt cx="2554" cy="1344"/>
          </a:xfrm>
        </p:grpSpPr>
        <p:sp>
          <p:nvSpPr>
            <p:cNvPr id="31761" name="Line 60"/>
            <p:cNvSpPr>
              <a:spLocks noChangeShapeType="1"/>
            </p:cNvSpPr>
            <p:nvPr/>
          </p:nvSpPr>
          <p:spPr bwMode="auto">
            <a:xfrm>
              <a:off x="2536" y="2544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26"/>
            <p:cNvSpPr>
              <a:spLocks noChangeShapeType="1"/>
            </p:cNvSpPr>
            <p:nvPr/>
          </p:nvSpPr>
          <p:spPr bwMode="auto">
            <a:xfrm>
              <a:off x="0" y="2565"/>
              <a:ext cx="25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63" name="Rectangle 58"/>
            <p:cNvSpPr>
              <a:spLocks noChangeArrowheads="1"/>
            </p:cNvSpPr>
            <p:nvPr/>
          </p:nvSpPr>
          <p:spPr bwMode="auto">
            <a:xfrm>
              <a:off x="288" y="2573"/>
              <a:ext cx="2266" cy="1315"/>
            </a:xfrm>
            <a:prstGeom prst="rect">
              <a:avLst/>
            </a:prstGeom>
            <a:solidFill>
              <a:srgbClr val="00FF00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95" name="Text Box 71"/>
          <p:cNvSpPr txBox="1">
            <a:spLocks noChangeArrowheads="1"/>
          </p:cNvSpPr>
          <p:nvPr/>
        </p:nvSpPr>
        <p:spPr bwMode="auto">
          <a:xfrm>
            <a:off x="468313" y="4687888"/>
            <a:ext cx="48244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u="sng" baseline="0" dirty="0">
                <a:solidFill>
                  <a:srgbClr val="CC3300"/>
                </a:solidFill>
              </a:rPr>
              <a:t>注2</a:t>
            </a:r>
            <a:r>
              <a:rPr lang="en-US" altLang="zh-CN" baseline="0" dirty="0">
                <a:solidFill>
                  <a:srgbClr val="000000"/>
                </a:solidFill>
              </a:rPr>
              <a:t>:  </a:t>
            </a:r>
            <a:r>
              <a:rPr lang="zh-CN" altLang="en-US" baseline="0" dirty="0">
                <a:solidFill>
                  <a:srgbClr val="000000"/>
                </a:solidFill>
                <a:sym typeface="Symbol" pitchFamily="18" charset="2"/>
              </a:rPr>
              <a:t>事件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{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,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</a:t>
            </a:r>
            <a:endParaRPr lang="zh-CN" altLang="en-US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1096" name="Text Box 72"/>
          <p:cNvSpPr txBox="1">
            <a:spLocks noChangeArrowheads="1"/>
          </p:cNvSpPr>
          <p:nvPr/>
        </p:nvSpPr>
        <p:spPr bwMode="auto">
          <a:xfrm>
            <a:off x="4325938" y="4724400"/>
            <a:ext cx="39608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= 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x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 } ∩{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 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≤ </a:t>
            </a:r>
            <a:r>
              <a:rPr lang="en-US" altLang="zh-CN" i="1" baseline="0" dirty="0">
                <a:solidFill>
                  <a:srgbClr val="000000"/>
                </a:solidFill>
                <a:sym typeface="Symbol" pitchFamily="18" charset="2"/>
              </a:rPr>
              <a:t>y </a:t>
            </a:r>
            <a:r>
              <a:rPr lang="en-US" altLang="zh-CN" baseline="0" dirty="0">
                <a:solidFill>
                  <a:srgbClr val="000000"/>
                </a:solidFill>
                <a:sym typeface="Symbol" pitchFamily="18" charset="2"/>
              </a:rPr>
              <a:t>}</a:t>
            </a:r>
            <a:endParaRPr lang="zh-CN" altLang="en-US" baseline="0" dirty="0">
              <a:solidFill>
                <a:srgbClr val="000000"/>
              </a:solidFill>
              <a:sym typeface="Symbol" pitchFamily="18" charset="2"/>
            </a:endParaRPr>
          </a:p>
        </p:txBody>
      </p:sp>
      <p:grpSp>
        <p:nvGrpSpPr>
          <p:cNvPr id="31757" name="Group 78"/>
          <p:cNvGrpSpPr>
            <a:grpSpLocks/>
          </p:cNvGrpSpPr>
          <p:nvPr/>
        </p:nvGrpSpPr>
        <p:grpSpPr bwMode="auto">
          <a:xfrm>
            <a:off x="468313" y="620713"/>
            <a:ext cx="8712200" cy="1152525"/>
            <a:chOff x="295" y="391"/>
            <a:chExt cx="5488" cy="726"/>
          </a:xfrm>
        </p:grpSpPr>
        <p:sp>
          <p:nvSpPr>
            <p:cNvPr id="31758" name="Text Box 74"/>
            <p:cNvSpPr txBox="1">
              <a:spLocks noChangeArrowheads="1"/>
            </p:cNvSpPr>
            <p:nvPr/>
          </p:nvSpPr>
          <p:spPr bwMode="auto">
            <a:xfrm>
              <a:off x="2790" y="400"/>
              <a:ext cx="2993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zh-CN" altLang="en-US" baseline="0">
                  <a:solidFill>
                    <a:srgbClr val="000000"/>
                  </a:solidFill>
                </a:rPr>
                <a:t>对任意实数对 ( </a:t>
              </a:r>
              <a:r>
                <a:rPr lang="en-US" altLang="zh-CN" i="1" baseline="0">
                  <a:solidFill>
                    <a:srgbClr val="000000"/>
                  </a:solidFill>
                </a:rPr>
                <a:t>x , y</a:t>
              </a:r>
              <a:r>
                <a:rPr lang="en-US" altLang="zh-CN" baseline="0">
                  <a:solidFill>
                    <a:srgbClr val="000000"/>
                  </a:solidFill>
                </a:rPr>
                <a:t> ) ∈</a:t>
              </a:r>
              <a:r>
                <a:rPr lang="en-US" altLang="zh-CN" i="1" baseline="0">
                  <a:solidFill>
                    <a:srgbClr val="000000"/>
                  </a:solidFill>
                </a:rPr>
                <a:t>R</a:t>
              </a:r>
              <a:r>
                <a:rPr lang="en-US" altLang="zh-CN">
                  <a:solidFill>
                    <a:srgbClr val="000000"/>
                  </a:solidFill>
                </a:rPr>
                <a:t>2 </a:t>
              </a:r>
              <a:endParaRPr lang="zh-CN" altLang="en-US" baseline="0">
                <a:solidFill>
                  <a:srgbClr val="000000"/>
                </a:solidFill>
              </a:endParaRPr>
            </a:p>
          </p:txBody>
        </p:sp>
        <p:sp>
          <p:nvSpPr>
            <p:cNvPr id="31759" name="Text Box 75"/>
            <p:cNvSpPr txBox="1">
              <a:spLocks noChangeArrowheads="1"/>
            </p:cNvSpPr>
            <p:nvPr/>
          </p:nvSpPr>
          <p:spPr bwMode="auto">
            <a:xfrm>
              <a:off x="340" y="790"/>
              <a:ext cx="45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  <a:sym typeface="Symbol" pitchFamily="18" charset="2"/>
                </a:rPr>
                <a:t>二元函数 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F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(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,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 y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) =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P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{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 X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≤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x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,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Y 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≤ </a:t>
              </a:r>
              <a:r>
                <a:rPr lang="en-US" altLang="zh-CN" i="1" baseline="0">
                  <a:solidFill>
                    <a:srgbClr val="000000"/>
                  </a:solidFill>
                  <a:sym typeface="Symbol" pitchFamily="18" charset="2"/>
                </a:rPr>
                <a:t>y</a:t>
              </a:r>
              <a:r>
                <a:rPr lang="en-US" altLang="zh-CN" baseline="0">
                  <a:solidFill>
                    <a:srgbClr val="000000"/>
                  </a:solidFill>
                  <a:sym typeface="Symbol" pitchFamily="18" charset="2"/>
                </a:rPr>
                <a:t> }.</a:t>
              </a:r>
            </a:p>
          </p:txBody>
        </p:sp>
        <p:sp>
          <p:nvSpPr>
            <p:cNvPr id="31760" name="Text Box 76"/>
            <p:cNvSpPr txBox="1">
              <a:spLocks noChangeArrowheads="1"/>
            </p:cNvSpPr>
            <p:nvPr/>
          </p:nvSpPr>
          <p:spPr bwMode="auto">
            <a:xfrm>
              <a:off x="295" y="391"/>
              <a:ext cx="30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b="1" baseline="30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aseline="0">
                  <a:solidFill>
                    <a:srgbClr val="000000"/>
                  </a:solidFill>
                </a:rPr>
                <a:t>( </a:t>
              </a:r>
              <a:r>
                <a:rPr lang="en-US" altLang="zh-CN" i="1" baseline="0">
                  <a:solidFill>
                    <a:srgbClr val="000000"/>
                  </a:solidFill>
                </a:rPr>
                <a:t>X </a:t>
              </a:r>
              <a:r>
                <a:rPr lang="en-US" altLang="zh-CN" baseline="0">
                  <a:solidFill>
                    <a:srgbClr val="000000"/>
                  </a:solidFill>
                </a:rPr>
                <a:t>, Y ) </a:t>
              </a:r>
              <a:r>
                <a:rPr lang="zh-CN" altLang="en-US" baseline="0">
                  <a:solidFill>
                    <a:srgbClr val="000000"/>
                  </a:solidFill>
                </a:rPr>
                <a:t>的</a:t>
              </a:r>
              <a:r>
                <a:rPr lang="zh-CN" altLang="en-US" u="sng" baseline="0">
                  <a:solidFill>
                    <a:srgbClr val="000000"/>
                  </a:solidFill>
                </a:rPr>
                <a:t>联合分布函数</a:t>
              </a:r>
              <a:r>
                <a:rPr lang="en-US" altLang="zh-CN" baseline="0">
                  <a:solidFill>
                    <a:srgbClr val="000000"/>
                  </a:solidFill>
                </a:rPr>
                <a:t>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0"/>
      <p:bldP spid="1035" grpId="0" animBg="1"/>
      <p:bldP spid="1036" grpId="0" animBg="1"/>
      <p:bldP spid="1056" grpId="0" autoUpdateAnimBg="0"/>
      <p:bldP spid="1058" grpId="0" autoUpdateAnimBg="0"/>
      <p:bldP spid="1061" grpId="0" autoUpdateAnimBg="0"/>
      <p:bldP spid="1078" grpId="0" autoUpdateAnimBg="0"/>
      <p:bldP spid="1095" grpId="0" autoUpdateAnimBg="0"/>
      <p:bldP spid="109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395288" y="2925340"/>
            <a:ext cx="54721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aseline="0">
                <a:solidFill>
                  <a:srgbClr val="000000"/>
                </a:solidFill>
              </a:rPr>
              <a:t>练习</a:t>
            </a:r>
            <a:r>
              <a:rPr lang="en-US" altLang="zh-CN" sz="3200" baseline="0">
                <a:solidFill>
                  <a:srgbClr val="000000"/>
                </a:solidFill>
                <a:sym typeface="Wingdings" pitchFamily="2" charset="2"/>
              </a:rPr>
              <a:t>(</a:t>
            </a:r>
            <a:r>
              <a:rPr lang="en-US" altLang="zh-CN" sz="3200" i="1" baseline="0">
                <a:solidFill>
                  <a:srgbClr val="000000"/>
                </a:solidFill>
                <a:sym typeface="Wingdings" pitchFamily="2" charset="2"/>
              </a:rPr>
              <a:t>X</a:t>
            </a:r>
            <a:r>
              <a:rPr lang="en-US" altLang="zh-CN" sz="3200" baseline="0">
                <a:solidFill>
                  <a:srgbClr val="000000"/>
                </a:solidFill>
                <a:sym typeface="Wingdings" pitchFamily="2" charset="2"/>
              </a:rPr>
              <a:t>,</a:t>
            </a:r>
            <a:r>
              <a:rPr lang="en-US" altLang="zh-CN" sz="3200" i="1" baseline="0">
                <a:solidFill>
                  <a:srgbClr val="000000"/>
                </a:solidFill>
                <a:sym typeface="Wingdings" pitchFamily="2" charset="2"/>
              </a:rPr>
              <a:t>Y</a:t>
            </a:r>
            <a:r>
              <a:rPr lang="en-US" altLang="zh-CN" sz="3200" baseline="0">
                <a:solidFill>
                  <a:srgbClr val="000000"/>
                </a:solidFill>
                <a:sym typeface="Wingdings" pitchFamily="2" charset="2"/>
              </a:rPr>
              <a:t>)</a:t>
            </a:r>
            <a:r>
              <a:rPr lang="zh-CN" altLang="en-US" sz="3200" baseline="0">
                <a:solidFill>
                  <a:srgbClr val="000000"/>
                </a:solidFill>
                <a:sym typeface="Wingdings" pitchFamily="2" charset="2"/>
              </a:rPr>
              <a:t>的联合分布函数为</a:t>
            </a:r>
            <a:endParaRPr lang="zh-CN" altLang="en-US" sz="3200" baseline="0">
              <a:solidFill>
                <a:srgbClr val="000000"/>
              </a:solidFill>
            </a:endParaRPr>
          </a:p>
        </p:txBody>
      </p:sp>
      <p:graphicFrame>
        <p:nvGraphicFramePr>
          <p:cNvPr id="10649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145943"/>
              </p:ext>
            </p:extLst>
          </p:nvPr>
        </p:nvGraphicFramePr>
        <p:xfrm>
          <a:off x="1015380" y="3615903"/>
          <a:ext cx="7085012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55800" imgH="533160" progId="Equation.DSMT4">
                  <p:embed/>
                </p:oleObj>
              </mc:Choice>
              <mc:Fallback>
                <p:oleObj name="Equation" r:id="rId2" imgW="2755800" imgH="533160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380" y="3615903"/>
                        <a:ext cx="7085012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265389"/>
              </p:ext>
            </p:extLst>
          </p:nvPr>
        </p:nvGraphicFramePr>
        <p:xfrm>
          <a:off x="446088" y="5341788"/>
          <a:ext cx="121761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15640" progId="Equation.3">
                  <p:embed/>
                </p:oleObj>
              </mc:Choice>
              <mc:Fallback>
                <p:oleObj name="Equation" r:id="rId4" imgW="55872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5341788"/>
                        <a:ext cx="1217612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757299"/>
              </p:ext>
            </p:extLst>
          </p:nvPr>
        </p:nvGraphicFramePr>
        <p:xfrm>
          <a:off x="4643438" y="5300513"/>
          <a:ext cx="14160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33160" imgH="215640" progId="Equation.3">
                  <p:embed/>
                </p:oleObj>
              </mc:Choice>
              <mc:Fallback>
                <p:oleObj name="公式" r:id="rId6" imgW="53316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300513"/>
                        <a:ext cx="14160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3" name="Rectangle 41"/>
          <p:cNvSpPr>
            <a:spLocks noChangeArrowheads="1"/>
          </p:cNvSpPr>
          <p:nvPr/>
        </p:nvSpPr>
        <p:spPr bwMode="auto">
          <a:xfrm>
            <a:off x="1627188" y="5040163"/>
            <a:ext cx="2652712" cy="12906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graphicFrame>
        <p:nvGraphicFramePr>
          <p:cNvPr id="1064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06638"/>
              </p:ext>
            </p:extLst>
          </p:nvPr>
        </p:nvGraphicFramePr>
        <p:xfrm>
          <a:off x="1639888" y="5013176"/>
          <a:ext cx="1782762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22080" imgH="482400" progId="Equation.DSMT4">
                  <p:embed/>
                </p:oleObj>
              </mc:Choice>
              <mc:Fallback>
                <p:oleObj name="Equation" r:id="rId8" imgW="62208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5013176"/>
                        <a:ext cx="1782762" cy="1331912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5" name="Rectangle 43"/>
          <p:cNvSpPr>
            <a:spLocks noChangeArrowheads="1"/>
          </p:cNvSpPr>
          <p:nvPr/>
        </p:nvSpPr>
        <p:spPr bwMode="auto">
          <a:xfrm>
            <a:off x="6034088" y="5016351"/>
            <a:ext cx="2590800" cy="12906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486965"/>
              </p:ext>
            </p:extLst>
          </p:nvPr>
        </p:nvGraphicFramePr>
        <p:xfrm>
          <a:off x="6043613" y="5013176"/>
          <a:ext cx="156686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880" imgH="482400" progId="Equation.DSMT4">
                  <p:embed/>
                </p:oleObj>
              </mc:Choice>
              <mc:Fallback>
                <p:oleObj name="Equation" r:id="rId10" imgW="59688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5013176"/>
                        <a:ext cx="1566862" cy="1295400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62310"/>
              </p:ext>
            </p:extLst>
          </p:nvPr>
        </p:nvGraphicFramePr>
        <p:xfrm>
          <a:off x="682625" y="2277640"/>
          <a:ext cx="79930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30520" imgH="291960" progId="Equation.DSMT4">
                  <p:embed/>
                </p:oleObj>
              </mc:Choice>
              <mc:Fallback>
                <p:oleObj name="Equation" r:id="rId12" imgW="353052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2277640"/>
                        <a:ext cx="799306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49645"/>
              </p:ext>
            </p:extLst>
          </p:nvPr>
        </p:nvGraphicFramePr>
        <p:xfrm>
          <a:off x="3375025" y="5013176"/>
          <a:ext cx="105251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8280" imgH="393480" progId="Equation.DSMT4">
                  <p:embed/>
                </p:oleObj>
              </mc:Choice>
              <mc:Fallback>
                <p:oleObj name="Equation" r:id="rId14" imgW="36828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5013176"/>
                        <a:ext cx="1052513" cy="1311275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660648"/>
              </p:ext>
            </p:extLst>
          </p:nvPr>
        </p:nvGraphicFramePr>
        <p:xfrm>
          <a:off x="7529513" y="5041751"/>
          <a:ext cx="12192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68280" imgH="393480" progId="Equation.DSMT4">
                  <p:embed/>
                </p:oleObj>
              </mc:Choice>
              <mc:Fallback>
                <p:oleObj name="Equation" r:id="rId16" imgW="3682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513" y="5041751"/>
                        <a:ext cx="1219200" cy="1246187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50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/>
          <p:cNvGraphicFramePr>
            <a:graphicFrameLocks noChangeAspect="1"/>
          </p:cNvGraphicFramePr>
          <p:nvPr/>
        </p:nvGraphicFramePr>
        <p:xfrm>
          <a:off x="755650" y="1358900"/>
          <a:ext cx="27368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04840" imgH="215640" progId="Equation.DSMT4">
                  <p:embed/>
                </p:oleObj>
              </mc:Choice>
              <mc:Fallback>
                <p:oleObj name="Equation" r:id="rId18" imgW="1104840" imgH="215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58900"/>
                        <a:ext cx="27368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66" name="Text Box 54"/>
          <p:cNvSpPr txBox="1">
            <a:spLocks noChangeArrowheads="1"/>
          </p:cNvSpPr>
          <p:nvPr/>
        </p:nvSpPr>
        <p:spPr bwMode="auto">
          <a:xfrm>
            <a:off x="395288" y="692150"/>
            <a:ext cx="6629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b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000" baseline="0">
                <a:solidFill>
                  <a:srgbClr val="000000"/>
                </a:solidFill>
              </a:rPr>
              <a:t>1.由联合分布函数可确定边缘分布函数</a:t>
            </a:r>
          </a:p>
        </p:txBody>
      </p:sp>
      <p:graphicFrame>
        <p:nvGraphicFramePr>
          <p:cNvPr id="1065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68085"/>
              </p:ext>
            </p:extLst>
          </p:nvPr>
        </p:nvGraphicFramePr>
        <p:xfrm>
          <a:off x="3478213" y="1409700"/>
          <a:ext cx="26066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55600" imgH="215640" progId="Equation.DSMT4">
                  <p:embed/>
                </p:oleObj>
              </mc:Choice>
              <mc:Fallback>
                <p:oleObj name="Equation" r:id="rId20" imgW="1155600" imgH="215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1409700"/>
                        <a:ext cx="260667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6011863" y="1346200"/>
          <a:ext cx="21605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838080" imgH="266400" progId="Equation.DSMT4">
                  <p:embed/>
                </p:oleObj>
              </mc:Choice>
              <mc:Fallback>
                <p:oleObj name="Equation" r:id="rId22" imgW="838080" imgH="266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346200"/>
                        <a:ext cx="21605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5004048" y="1844824"/>
            <a:ext cx="936104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>
            <a:off x="4211960" y="2852960"/>
            <a:ext cx="126014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073512"/>
              </p:ext>
            </p:extLst>
          </p:nvPr>
        </p:nvGraphicFramePr>
        <p:xfrm>
          <a:off x="5868494" y="1846701"/>
          <a:ext cx="3444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2280" imgH="152280" progId="Equation.DSMT4">
                  <p:embed/>
                </p:oleObj>
              </mc:Choice>
              <mc:Fallback>
                <p:oleObj name="Equation" r:id="rId24" imgW="1522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494" y="1846701"/>
                        <a:ext cx="344487" cy="357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53" grpId="0" animBg="1"/>
      <p:bldP spid="13355" grpId="0" animBg="1"/>
      <p:bldP spid="13366" grpId="0"/>
      <p:bldP spid="17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默认设计模板">
  <a:themeElements>
    <a:clrScheme name="默认设计模板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9949</TotalTime>
  <Words>5290</Words>
  <Application>Microsoft Office PowerPoint</Application>
  <PresentationFormat>全屏显示(4:3)</PresentationFormat>
  <Paragraphs>872</Paragraphs>
  <Slides>70</Slides>
  <Notes>2</Notes>
  <HiddenSlides>4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0" baseType="lpstr">
      <vt:lpstr>楷体_GB2312</vt:lpstr>
      <vt:lpstr>宋体</vt:lpstr>
      <vt:lpstr>Arial</vt:lpstr>
      <vt:lpstr>Calibri</vt:lpstr>
      <vt:lpstr>Symbol</vt:lpstr>
      <vt:lpstr>Times New Roman</vt:lpstr>
      <vt:lpstr>Wingdings</vt:lpstr>
      <vt:lpstr>1_默认设计模板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pjy</dc:creator>
  <cp:lastModifiedBy>江艳 彭</cp:lastModifiedBy>
  <cp:revision>373</cp:revision>
  <dcterms:created xsi:type="dcterms:W3CDTF">1601-01-01T00:00:00Z</dcterms:created>
  <dcterms:modified xsi:type="dcterms:W3CDTF">2024-10-17T02:53:05Z</dcterms:modified>
</cp:coreProperties>
</file>